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4630400" cy="8229600"/>
  <p:notesSz cx="8229600" cy="14630400"/>
  <p:embeddedFontLst>
    <p:embeddedFont>
      <p:font typeface="Comfortaa" pitchFamily="2" charset="0"/>
      <p:regular r:id="rId29"/>
      <p:bold r:id="rId30"/>
    </p:embeddedFont>
    <p:embeddedFont>
      <p:font typeface="Comfortaa Light" pitchFamily="2" charset="0"/>
      <p:regular r:id="rId31"/>
    </p:embeddedFont>
    <p:embeddedFont>
      <p:font typeface="Consolas" panose="020B0609020204030204" pitchFamily="49" charset="0"/>
      <p:regular r:id="rId32"/>
      <p:bold r:id="rId33"/>
      <p:italic r:id="rId34"/>
      <p:boldItalic r:id="rId35"/>
    </p:embeddedFont>
    <p:embeddedFont>
      <p:font typeface="Raleway Medium" pitchFamily="2" charset="0"/>
      <p:regular r:id="rId36"/>
      <p: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73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0137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1.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5.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521637" y="1951792"/>
            <a:ext cx="9244727" cy="2057400"/>
          </a:xfrm>
          <a:prstGeom prst="rect">
            <a:avLst/>
          </a:prstGeom>
          <a:noFill/>
          <a:ln/>
        </p:spPr>
        <p:txBody>
          <a:bodyPr wrap="square" lIns="0" tIns="0" rIns="0" bIns="0" rtlCol="0" anchor="t"/>
          <a:lstStyle/>
          <a:p>
            <a:pPr marL="0" indent="0" algn="l">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Designing a Systematic, Low-Cost Engineering Framework for Paper Aircraft</a:t>
            </a:r>
            <a:endParaRPr lang="en-US" sz="4300" dirty="0"/>
          </a:p>
        </p:txBody>
      </p:sp>
      <p:sp>
        <p:nvSpPr>
          <p:cNvPr id="4" name="Text 1"/>
          <p:cNvSpPr/>
          <p:nvPr/>
        </p:nvSpPr>
        <p:spPr>
          <a:xfrm>
            <a:off x="4521637" y="4379476"/>
            <a:ext cx="9181267" cy="342900"/>
          </a:xfrm>
          <a:prstGeom prst="rect">
            <a:avLst/>
          </a:prstGeom>
          <a:noFill/>
          <a:ln/>
        </p:spPr>
        <p:txBody>
          <a:bodyPr wrap="none" lIns="0" tIns="0" rIns="0" bIns="0" rtlCol="0" anchor="t"/>
          <a:lstStyle/>
          <a:p>
            <a:pPr marL="0" indent="0" algn="l">
              <a:lnSpc>
                <a:spcPts val="2700"/>
              </a:lnSpc>
              <a:buNone/>
            </a:pPr>
            <a:r>
              <a:rPr lang="en-US" sz="2150" b="1" dirty="0">
                <a:solidFill>
                  <a:srgbClr val="FFE14D"/>
                </a:solidFill>
                <a:latin typeface="Comfortaa Bold" pitchFamily="34" charset="0"/>
                <a:ea typeface="Comfortaa Bold" pitchFamily="34" charset="-122"/>
                <a:cs typeface="Comfortaa Bold" pitchFamily="34" charset="-120"/>
              </a:rPr>
              <a:t>Exploring Trade-Offs and Potentials for Micro-UAV Development</a:t>
            </a:r>
            <a:endParaRPr lang="en-US" sz="2150" dirty="0"/>
          </a:p>
        </p:txBody>
      </p:sp>
      <p:sp>
        <p:nvSpPr>
          <p:cNvPr id="5" name="Text 2"/>
          <p:cNvSpPr/>
          <p:nvPr/>
        </p:nvSpPr>
        <p:spPr>
          <a:xfrm>
            <a:off x="4521637" y="5092660"/>
            <a:ext cx="9244727" cy="118514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 low-cost framework for optimizing paper aircraft through computer vision tracking and iterative design methodology, with transferability to micro-UAV development.</a:t>
            </a:r>
            <a:endParaRPr lang="en-US" sz="1900" dirty="0"/>
          </a:p>
        </p:txBody>
      </p:sp>
      <p:sp>
        <p:nvSpPr>
          <p:cNvPr id="6" name="Rectangle 5">
            <a:extLst>
              <a:ext uri="{FF2B5EF4-FFF2-40B4-BE49-F238E27FC236}">
                <a16:creationId xmlns:a16="http://schemas.microsoft.com/office/drawing/2014/main" id="{3EE8C834-4BB4-B617-3F40-194B4507CB37}"/>
              </a:ext>
            </a:extLst>
          </p:cNvPr>
          <p:cNvSpPr/>
          <p:nvPr/>
        </p:nvSpPr>
        <p:spPr>
          <a:xfrm>
            <a:off x="12784975" y="7730836"/>
            <a:ext cx="1845425" cy="498764"/>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909280"/>
            <a:ext cx="7895511"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Lucidraft Software Solution</a:t>
            </a:r>
            <a:endParaRPr lang="en-US" sz="4300" dirty="0"/>
          </a:p>
        </p:txBody>
      </p:sp>
      <p:sp>
        <p:nvSpPr>
          <p:cNvPr id="3" name="Text 1"/>
          <p:cNvSpPr/>
          <p:nvPr/>
        </p:nvSpPr>
        <p:spPr>
          <a:xfrm>
            <a:off x="864037" y="2212181"/>
            <a:ext cx="4274225" cy="342900"/>
          </a:xfrm>
          <a:prstGeom prst="rect">
            <a:avLst/>
          </a:prstGeom>
          <a:noFill/>
          <a:ln/>
        </p:spPr>
        <p:txBody>
          <a:bodyPr wrap="none" lIns="0" tIns="0" rIns="0" bIns="0" rtlCol="0" anchor="t"/>
          <a:lstStyle/>
          <a:p>
            <a:pPr marL="0" indent="0" algn="l">
              <a:lnSpc>
                <a:spcPts val="2700"/>
              </a:lnSpc>
              <a:buNone/>
            </a:pPr>
            <a:r>
              <a:rPr lang="en-US" sz="2150" b="1" dirty="0">
                <a:solidFill>
                  <a:srgbClr val="FFE14D"/>
                </a:solidFill>
                <a:latin typeface="Comfortaa Bold" pitchFamily="34" charset="0"/>
                <a:ea typeface="Comfortaa Bold" pitchFamily="34" charset="-122"/>
                <a:cs typeface="Comfortaa Bold" pitchFamily="34" charset="-120"/>
              </a:rPr>
              <a:t>Digital Engineering Notebook</a:t>
            </a:r>
            <a:endParaRPr lang="en-US" sz="2150" dirty="0"/>
          </a:p>
        </p:txBody>
      </p:sp>
      <p:sp>
        <p:nvSpPr>
          <p:cNvPr id="4" name="Text 2"/>
          <p:cNvSpPr/>
          <p:nvPr/>
        </p:nvSpPr>
        <p:spPr>
          <a:xfrm>
            <a:off x="864037" y="2801898"/>
            <a:ext cx="7500461" cy="118514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Organized folder structure for models and versions with metadata, metrics, and analysis files. Eliminates the disorganization of traditional notebooks.</a:t>
            </a:r>
            <a:endParaRPr lang="en-US" sz="1900" dirty="0"/>
          </a:p>
        </p:txBody>
      </p:sp>
      <p:sp>
        <p:nvSpPr>
          <p:cNvPr id="5" name="Text 3"/>
          <p:cNvSpPr/>
          <p:nvPr/>
        </p:nvSpPr>
        <p:spPr>
          <a:xfrm>
            <a:off x="864037" y="4233863"/>
            <a:ext cx="4091226" cy="342900"/>
          </a:xfrm>
          <a:prstGeom prst="rect">
            <a:avLst/>
          </a:prstGeom>
          <a:noFill/>
          <a:ln/>
        </p:spPr>
        <p:txBody>
          <a:bodyPr wrap="none" lIns="0" tIns="0" rIns="0" bIns="0" rtlCol="0" anchor="t"/>
          <a:lstStyle/>
          <a:p>
            <a:pPr marL="0" indent="0" algn="l">
              <a:lnSpc>
                <a:spcPts val="2700"/>
              </a:lnSpc>
              <a:buNone/>
            </a:pPr>
            <a:r>
              <a:rPr lang="en-US" sz="2150" b="1" dirty="0">
                <a:solidFill>
                  <a:srgbClr val="FFE14D"/>
                </a:solidFill>
                <a:latin typeface="Comfortaa Bold" pitchFamily="34" charset="0"/>
                <a:ea typeface="Comfortaa Bold" pitchFamily="34" charset="-122"/>
                <a:cs typeface="Comfortaa Bold" pitchFamily="34" charset="-120"/>
              </a:rPr>
              <a:t>Computer Vision Integration</a:t>
            </a:r>
            <a:endParaRPr lang="en-US" sz="2150" dirty="0"/>
          </a:p>
        </p:txBody>
      </p:sp>
      <p:sp>
        <p:nvSpPr>
          <p:cNvPr id="6" name="Text 4"/>
          <p:cNvSpPr/>
          <p:nvPr/>
        </p:nvSpPr>
        <p:spPr>
          <a:xfrm>
            <a:off x="864037" y="4823579"/>
            <a:ext cx="7500461" cy="118514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CSRT tracking algorithm records flight videos, maps trajectories, and generates performance graphs with average trajectory calculations.</a:t>
            </a:r>
            <a:endParaRPr lang="en-US" sz="1900" dirty="0"/>
          </a:p>
        </p:txBody>
      </p:sp>
      <p:pic>
        <p:nvPicPr>
          <p:cNvPr id="7" name="Image 0" descr="preencoded.png"/>
          <p:cNvPicPr>
            <a:picLocks noChangeAspect="1"/>
          </p:cNvPicPr>
          <p:nvPr/>
        </p:nvPicPr>
        <p:blipFill>
          <a:blip r:embed="rId3"/>
          <a:stretch>
            <a:fillRect/>
          </a:stretch>
        </p:blipFill>
        <p:spPr>
          <a:xfrm>
            <a:off x="8974336" y="2243018"/>
            <a:ext cx="4799528" cy="4799528"/>
          </a:xfrm>
          <a:prstGeom prst="rect">
            <a:avLst/>
          </a:prstGeom>
        </p:spPr>
      </p:pic>
      <p:sp>
        <p:nvSpPr>
          <p:cNvPr id="8" name="Rectangle 7">
            <a:extLst>
              <a:ext uri="{FF2B5EF4-FFF2-40B4-BE49-F238E27FC236}">
                <a16:creationId xmlns:a16="http://schemas.microsoft.com/office/drawing/2014/main" id="{ED1101CF-0750-6125-7790-FDB4DEA29793}"/>
              </a:ext>
            </a:extLst>
          </p:cNvPr>
          <p:cNvSpPr/>
          <p:nvPr/>
        </p:nvSpPr>
        <p:spPr>
          <a:xfrm>
            <a:off x="12784975" y="7730836"/>
            <a:ext cx="1845425" cy="498764"/>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700683"/>
            <a:ext cx="12623721"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What It Provides: Structured Documentation</a:t>
            </a:r>
            <a:endParaRPr lang="en-US" sz="4300" dirty="0"/>
          </a:p>
        </p:txBody>
      </p:sp>
      <p:pic>
        <p:nvPicPr>
          <p:cNvPr id="3" name="Image 0" descr="preencoded.png"/>
          <p:cNvPicPr>
            <a:picLocks noChangeAspect="1"/>
          </p:cNvPicPr>
          <p:nvPr/>
        </p:nvPicPr>
        <p:blipFill>
          <a:blip r:embed="rId3"/>
          <a:stretch>
            <a:fillRect/>
          </a:stretch>
        </p:blipFill>
        <p:spPr>
          <a:xfrm>
            <a:off x="864037" y="1880235"/>
            <a:ext cx="12902327" cy="5648682"/>
          </a:xfrm>
          <a:prstGeom prst="rect">
            <a:avLst/>
          </a:prstGeom>
        </p:spPr>
      </p:pic>
      <p:sp>
        <p:nvSpPr>
          <p:cNvPr id="4" name="Text 1"/>
          <p:cNvSpPr/>
          <p:nvPr/>
        </p:nvSpPr>
        <p:spPr>
          <a:xfrm>
            <a:off x="5095498" y="4487955"/>
            <a:ext cx="1687690" cy="1250593"/>
          </a:xfrm>
          <a:prstGeom prst="rect">
            <a:avLst/>
          </a:prstGeom>
          <a:noFill/>
          <a:ln/>
        </p:spPr>
        <p:txBody>
          <a:bodyPr wrap="square" lIns="0" tIns="0" rIns="0" bIns="0" rtlCol="0" anchor="t"/>
          <a:lstStyle/>
          <a:p>
            <a:pPr marL="0" indent="0" algn="ctr">
              <a:lnSpc>
                <a:spcPts val="1500"/>
              </a:lnSpc>
              <a:buNone/>
            </a:pPr>
            <a:r>
              <a:rPr lang="en-US" sz="1600" b="1" dirty="0">
                <a:solidFill>
                  <a:srgbClr val="000000"/>
                </a:solidFill>
                <a:latin typeface="Comfortaa Bold" pitchFamily="34" charset="0"/>
                <a:ea typeface="Comfortaa Bold" pitchFamily="34" charset="-122"/>
                <a:cs typeface="Comfortaa Bold" pitchFamily="34" charset="-120"/>
              </a:rPr>
              <a:t>The documentation problem</a:t>
            </a:r>
            <a:endParaRPr lang="en-US" sz="1600" dirty="0"/>
          </a:p>
        </p:txBody>
      </p:sp>
      <p:sp>
        <p:nvSpPr>
          <p:cNvPr id="5" name="Text 2"/>
          <p:cNvSpPr/>
          <p:nvPr/>
        </p:nvSpPr>
        <p:spPr>
          <a:xfrm>
            <a:off x="8059108" y="4604333"/>
            <a:ext cx="1513218" cy="625297"/>
          </a:xfrm>
          <a:prstGeom prst="rect">
            <a:avLst/>
          </a:prstGeom>
          <a:noFill/>
          <a:ln/>
        </p:spPr>
        <p:txBody>
          <a:bodyPr wrap="square" lIns="0" tIns="0" rIns="0" bIns="0" rtlCol="0" anchor="t"/>
          <a:lstStyle/>
          <a:p>
            <a:pPr marL="0" indent="0" algn="ctr">
              <a:lnSpc>
                <a:spcPts val="1500"/>
              </a:lnSpc>
              <a:buNone/>
            </a:pPr>
            <a:r>
              <a:rPr lang="en-US" sz="1600" b="1" dirty="0">
                <a:solidFill>
                  <a:srgbClr val="000000"/>
                </a:solidFill>
                <a:latin typeface="Comfortaa Bold" pitchFamily="34" charset="0"/>
                <a:ea typeface="Comfortaa Bold" pitchFamily="34" charset="-122"/>
                <a:cs typeface="Comfortaa Bold" pitchFamily="34" charset="-120"/>
              </a:rPr>
              <a:t>Lucidraft's Solution</a:t>
            </a:r>
            <a:endParaRPr lang="en-US" sz="1600" dirty="0"/>
          </a:p>
        </p:txBody>
      </p:sp>
      <p:sp>
        <p:nvSpPr>
          <p:cNvPr id="6" name="Text 3"/>
          <p:cNvSpPr/>
          <p:nvPr/>
        </p:nvSpPr>
        <p:spPr>
          <a:xfrm>
            <a:off x="10648032" y="6505432"/>
            <a:ext cx="2751306" cy="562767"/>
          </a:xfrm>
          <a:prstGeom prst="rect">
            <a:avLst/>
          </a:prstGeom>
          <a:noFill/>
          <a:ln/>
        </p:spPr>
        <p:txBody>
          <a:bodyPr wrap="square" lIns="0" tIns="0" rIns="0" bIns="0" rtlCol="0" anchor="t"/>
          <a:lstStyle/>
          <a:p>
            <a:pPr marL="0" indent="0" algn="l">
              <a:lnSpc>
                <a:spcPts val="1350"/>
              </a:lnSpc>
              <a:buNone/>
            </a:pPr>
            <a:r>
              <a:rPr lang="en-US" sz="1400" dirty="0">
                <a:solidFill>
                  <a:srgbClr val="D7D4CC"/>
                </a:solidFill>
                <a:latin typeface="Raleway Medium" pitchFamily="34" charset="0"/>
                <a:ea typeface="Raleway Medium" pitchFamily="34" charset="-122"/>
                <a:cs typeface="Raleway Medium" pitchFamily="34" charset="-120"/>
              </a:rPr>
              <a:t>Version control and tracking</a:t>
            </a:r>
            <a:endParaRPr lang="en-US" sz="1400" dirty="0"/>
          </a:p>
        </p:txBody>
      </p:sp>
      <p:pic>
        <p:nvPicPr>
          <p:cNvPr id="7" name="Image 1" descr="preencoded.png"/>
          <p:cNvPicPr>
            <a:picLocks noChangeAspect="1"/>
          </p:cNvPicPr>
          <p:nvPr/>
        </p:nvPicPr>
        <p:blipFill>
          <a:blip r:embed="rId4"/>
          <a:stretch>
            <a:fillRect/>
          </a:stretch>
        </p:blipFill>
        <p:spPr>
          <a:xfrm>
            <a:off x="9950631" y="6415154"/>
            <a:ext cx="346453" cy="331212"/>
          </a:xfrm>
          <a:prstGeom prst="rect">
            <a:avLst/>
          </a:prstGeom>
        </p:spPr>
      </p:pic>
      <p:sp>
        <p:nvSpPr>
          <p:cNvPr id="8" name="Text 4"/>
          <p:cNvSpPr/>
          <p:nvPr/>
        </p:nvSpPr>
        <p:spPr>
          <a:xfrm>
            <a:off x="10648032" y="3081930"/>
            <a:ext cx="2813837" cy="281384"/>
          </a:xfrm>
          <a:prstGeom prst="rect">
            <a:avLst/>
          </a:prstGeom>
          <a:noFill/>
          <a:ln/>
        </p:spPr>
        <p:txBody>
          <a:bodyPr wrap="none" lIns="0" tIns="0" rIns="0" bIns="0" rtlCol="0" anchor="t"/>
          <a:lstStyle/>
          <a:p>
            <a:pPr marL="0" indent="0" algn="l">
              <a:lnSpc>
                <a:spcPts val="1350"/>
              </a:lnSpc>
              <a:buNone/>
            </a:pPr>
            <a:r>
              <a:rPr lang="en-US" sz="1400" dirty="0">
                <a:solidFill>
                  <a:srgbClr val="D7D4CC"/>
                </a:solidFill>
                <a:latin typeface="Raleway Medium" pitchFamily="34" charset="0"/>
                <a:ea typeface="Raleway Medium" pitchFamily="34" charset="-122"/>
                <a:cs typeface="Raleway Medium" pitchFamily="34" charset="-120"/>
              </a:rPr>
              <a:t>Automatic folder structure</a:t>
            </a:r>
            <a:endParaRPr lang="en-US" sz="1400" dirty="0"/>
          </a:p>
        </p:txBody>
      </p:sp>
      <p:pic>
        <p:nvPicPr>
          <p:cNvPr id="9" name="Image 2" descr="preencoded.png"/>
          <p:cNvPicPr>
            <a:picLocks noChangeAspect="1"/>
          </p:cNvPicPr>
          <p:nvPr/>
        </p:nvPicPr>
        <p:blipFill>
          <a:blip r:embed="rId5"/>
          <a:stretch>
            <a:fillRect/>
          </a:stretch>
        </p:blipFill>
        <p:spPr>
          <a:xfrm>
            <a:off x="9958642" y="3031907"/>
            <a:ext cx="350753" cy="331212"/>
          </a:xfrm>
          <a:prstGeom prst="rect">
            <a:avLst/>
          </a:prstGeom>
        </p:spPr>
      </p:pic>
      <p:sp>
        <p:nvSpPr>
          <p:cNvPr id="10" name="Text 5"/>
          <p:cNvSpPr/>
          <p:nvPr/>
        </p:nvSpPr>
        <p:spPr>
          <a:xfrm>
            <a:off x="1343614" y="6589812"/>
            <a:ext cx="2738801" cy="281384"/>
          </a:xfrm>
          <a:prstGeom prst="rect">
            <a:avLst/>
          </a:prstGeom>
          <a:noFill/>
          <a:ln/>
        </p:spPr>
        <p:txBody>
          <a:bodyPr wrap="none" lIns="0" tIns="0" rIns="0" bIns="0" rtlCol="0" anchor="t"/>
          <a:lstStyle/>
          <a:p>
            <a:pPr marL="0" indent="0" algn="r">
              <a:lnSpc>
                <a:spcPts val="1350"/>
              </a:lnSpc>
              <a:buNone/>
            </a:pPr>
            <a:r>
              <a:rPr lang="en-US" sz="1400" dirty="0">
                <a:solidFill>
                  <a:srgbClr val="D7D4CC"/>
                </a:solidFill>
                <a:latin typeface="Raleway Medium" pitchFamily="34" charset="0"/>
                <a:ea typeface="Raleway Medium" pitchFamily="34" charset="-122"/>
                <a:cs typeface="Raleway Medium" pitchFamily="34" charset="-120"/>
              </a:rPr>
              <a:t>Manual tracking issues</a:t>
            </a:r>
            <a:endParaRPr lang="en-US" sz="1400" dirty="0"/>
          </a:p>
        </p:txBody>
      </p:sp>
      <p:pic>
        <p:nvPicPr>
          <p:cNvPr id="11" name="Image 3" descr="preencoded.png"/>
          <p:cNvPicPr>
            <a:picLocks noChangeAspect="1"/>
          </p:cNvPicPr>
          <p:nvPr/>
        </p:nvPicPr>
        <p:blipFill>
          <a:blip r:embed="rId6"/>
          <a:stretch>
            <a:fillRect/>
          </a:stretch>
        </p:blipFill>
        <p:spPr>
          <a:xfrm>
            <a:off x="4454271" y="6439579"/>
            <a:ext cx="346454" cy="331212"/>
          </a:xfrm>
          <a:prstGeom prst="rect">
            <a:avLst/>
          </a:prstGeom>
        </p:spPr>
      </p:pic>
      <p:sp>
        <p:nvSpPr>
          <p:cNvPr id="12" name="Text 6"/>
          <p:cNvSpPr/>
          <p:nvPr/>
        </p:nvSpPr>
        <p:spPr>
          <a:xfrm>
            <a:off x="1281084" y="3081930"/>
            <a:ext cx="2813836" cy="281384"/>
          </a:xfrm>
          <a:prstGeom prst="rect">
            <a:avLst/>
          </a:prstGeom>
          <a:noFill/>
          <a:ln/>
        </p:spPr>
        <p:txBody>
          <a:bodyPr wrap="none" lIns="0" tIns="0" rIns="0" bIns="0" rtlCol="0" anchor="t"/>
          <a:lstStyle/>
          <a:p>
            <a:pPr marL="0" indent="0" algn="r">
              <a:lnSpc>
                <a:spcPts val="1350"/>
              </a:lnSpc>
              <a:buNone/>
            </a:pPr>
            <a:r>
              <a:rPr lang="en-US" sz="1400" dirty="0">
                <a:solidFill>
                  <a:srgbClr val="D7D4CC"/>
                </a:solidFill>
                <a:latin typeface="Raleway Medium" pitchFamily="34" charset="0"/>
                <a:ea typeface="Raleway Medium" pitchFamily="34" charset="-122"/>
                <a:cs typeface="Raleway Medium" pitchFamily="34" charset="-120"/>
              </a:rPr>
              <a:t>Messy, disorganized notes</a:t>
            </a:r>
            <a:endParaRPr lang="en-US" sz="1400" dirty="0"/>
          </a:p>
        </p:txBody>
      </p:sp>
      <p:pic>
        <p:nvPicPr>
          <p:cNvPr id="13" name="Image 4" descr="preencoded.png"/>
          <p:cNvPicPr>
            <a:picLocks noChangeAspect="1"/>
          </p:cNvPicPr>
          <p:nvPr/>
        </p:nvPicPr>
        <p:blipFill>
          <a:blip r:embed="rId7"/>
          <a:stretch>
            <a:fillRect/>
          </a:stretch>
        </p:blipFill>
        <p:spPr>
          <a:xfrm>
            <a:off x="4411477" y="3031907"/>
            <a:ext cx="346454" cy="331212"/>
          </a:xfrm>
          <a:prstGeom prst="rect">
            <a:avLst/>
          </a:prstGeom>
        </p:spPr>
      </p:pic>
      <p:sp>
        <p:nvSpPr>
          <p:cNvPr id="14" name="Rectangle 13">
            <a:extLst>
              <a:ext uri="{FF2B5EF4-FFF2-40B4-BE49-F238E27FC236}">
                <a16:creationId xmlns:a16="http://schemas.microsoft.com/office/drawing/2014/main" id="{EA1660A2-5EAF-4C79-451D-D1E34AA590E1}"/>
              </a:ext>
            </a:extLst>
          </p:cNvPr>
          <p:cNvSpPr/>
          <p:nvPr/>
        </p:nvSpPr>
        <p:spPr>
          <a:xfrm>
            <a:off x="12784975" y="7730836"/>
            <a:ext cx="1845425" cy="498764"/>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3589973" y="626626"/>
            <a:ext cx="7450336" cy="633055"/>
          </a:xfrm>
          <a:prstGeom prst="rect">
            <a:avLst/>
          </a:prstGeom>
          <a:noFill/>
          <a:ln/>
        </p:spPr>
        <p:txBody>
          <a:bodyPr wrap="none" lIns="0" tIns="0" rIns="0" bIns="0" rtlCol="0" anchor="t"/>
          <a:lstStyle/>
          <a:p>
            <a:pPr marL="0" indent="0" algn="ctr">
              <a:lnSpc>
                <a:spcPts val="4950"/>
              </a:lnSpc>
              <a:buNone/>
            </a:pPr>
            <a:r>
              <a:rPr lang="en-US" sz="3950" b="1" dirty="0">
                <a:solidFill>
                  <a:srgbClr val="FFE14D"/>
                </a:solidFill>
                <a:latin typeface="Comfortaa Bold" pitchFamily="34" charset="0"/>
                <a:ea typeface="Comfortaa Bold" pitchFamily="34" charset="-122"/>
                <a:cs typeface="Comfortaa Bold" pitchFamily="34" charset="-120"/>
              </a:rPr>
              <a:t>Organized Project Structure</a:t>
            </a:r>
            <a:endParaRPr lang="en-US" sz="3950" dirty="0"/>
          </a:p>
        </p:txBody>
      </p:sp>
      <p:sp>
        <p:nvSpPr>
          <p:cNvPr id="3" name="Shape 1"/>
          <p:cNvSpPr/>
          <p:nvPr/>
        </p:nvSpPr>
        <p:spPr>
          <a:xfrm>
            <a:off x="797600" y="1857851"/>
            <a:ext cx="8278178" cy="5445681"/>
          </a:xfrm>
          <a:prstGeom prst="roundRect">
            <a:avLst>
              <a:gd name="adj" fmla="val 6277"/>
            </a:avLst>
          </a:prstGeom>
          <a:solidFill>
            <a:srgbClr val="343438"/>
          </a:solidFill>
          <a:ln/>
        </p:spPr>
      </p:sp>
      <p:sp>
        <p:nvSpPr>
          <p:cNvPr id="4" name="Shape 2"/>
          <p:cNvSpPr/>
          <p:nvPr/>
        </p:nvSpPr>
        <p:spPr>
          <a:xfrm>
            <a:off x="786289" y="1857851"/>
            <a:ext cx="8300799" cy="5445681"/>
          </a:xfrm>
          <a:prstGeom prst="roundRect">
            <a:avLst>
              <a:gd name="adj" fmla="val 628"/>
            </a:avLst>
          </a:prstGeom>
          <a:solidFill>
            <a:srgbClr val="343438"/>
          </a:solidFill>
          <a:ln/>
        </p:spPr>
      </p:sp>
      <p:sp>
        <p:nvSpPr>
          <p:cNvPr id="5" name="Text 3"/>
          <p:cNvSpPr/>
          <p:nvPr/>
        </p:nvSpPr>
        <p:spPr>
          <a:xfrm>
            <a:off x="1014174" y="2028706"/>
            <a:ext cx="7845028" cy="5103971"/>
          </a:xfrm>
          <a:prstGeom prst="rect">
            <a:avLst/>
          </a:prstGeom>
          <a:noFill/>
          <a:ln/>
        </p:spPr>
        <p:txBody>
          <a:bodyPr wrap="square" lIns="0" tIns="0" rIns="0" bIns="0" rtlCol="0" anchor="t"/>
          <a:lstStyle/>
          <a:p>
            <a:r>
              <a:rPr lang="en-US" sz="1750" dirty="0">
                <a:solidFill>
                  <a:schemeClr val="bg2"/>
                </a:solidFill>
                <a:highlight>
                  <a:srgbClr val="343438"/>
                </a:highlight>
                <a:latin typeface="Consolas" panose="020B0609020204030204" pitchFamily="49" charset="0"/>
              </a:rPr>
              <a:t>outputs/</a:t>
            </a:r>
          </a:p>
          <a:p>
            <a:r>
              <a:rPr lang="en-US" sz="1750" dirty="0">
                <a:solidFill>
                  <a:schemeClr val="bg2"/>
                </a:solidFill>
                <a:highlight>
                  <a:srgbClr val="343438"/>
                </a:highlight>
                <a:latin typeface="Consolas" panose="020B0609020204030204" pitchFamily="49" charset="0"/>
              </a:rPr>
              <a:t>├── </a:t>
            </a:r>
            <a:r>
              <a:rPr lang="en-US" sz="1750" dirty="0" err="1">
                <a:solidFill>
                  <a:schemeClr val="bg2"/>
                </a:solidFill>
                <a:highlight>
                  <a:srgbClr val="343438"/>
                </a:highlight>
                <a:latin typeface="Consolas" panose="020B0609020204030204" pitchFamily="49" charset="0"/>
              </a:rPr>
              <a:t>ModelName</a:t>
            </a:r>
            <a:r>
              <a:rPr lang="en-US" sz="1750" dirty="0">
                <a:solidFill>
                  <a:schemeClr val="bg2"/>
                </a:solidFill>
                <a:highlight>
                  <a:srgbClr val="343438"/>
                </a:highlight>
                <a:latin typeface="Consolas" panose="020B0609020204030204" pitchFamily="49" charset="0"/>
              </a:rPr>
              <a:t>/</a:t>
            </a:r>
          </a:p>
          <a:p>
            <a:r>
              <a:rPr lang="en-US" sz="1750" dirty="0">
                <a:solidFill>
                  <a:schemeClr val="bg2"/>
                </a:solidFill>
                <a:highlight>
                  <a:srgbClr val="343438"/>
                </a:highlight>
                <a:latin typeface="Consolas" panose="020B0609020204030204" pitchFamily="49" charset="0"/>
              </a:rPr>
              <a:t>    ├── 1.0/</a:t>
            </a:r>
          </a:p>
          <a:p>
            <a:r>
              <a:rPr lang="en-US" sz="1750" dirty="0">
                <a:solidFill>
                  <a:schemeClr val="bg2"/>
                </a:solidFill>
                <a:highlight>
                  <a:srgbClr val="343438"/>
                </a:highlight>
                <a:latin typeface="Consolas" panose="020B0609020204030204" pitchFamily="49" charset="0"/>
              </a:rPr>
              <a:t>    │   ├── metadata.txt</a:t>
            </a:r>
          </a:p>
          <a:p>
            <a:r>
              <a:rPr lang="en-US" sz="1750" dirty="0">
                <a:solidFill>
                  <a:schemeClr val="bg2"/>
                </a:solidFill>
                <a:highlight>
                  <a:srgbClr val="343438"/>
                </a:highlight>
                <a:latin typeface="Consolas" panose="020B0609020204030204" pitchFamily="49" charset="0"/>
              </a:rPr>
              <a:t>    │   ├── model_picture.jpg</a:t>
            </a:r>
          </a:p>
          <a:p>
            <a:r>
              <a:rPr lang="en-US" sz="1750" dirty="0">
                <a:solidFill>
                  <a:schemeClr val="bg2"/>
                </a:solidFill>
                <a:highlight>
                  <a:srgbClr val="343438"/>
                </a:highlight>
                <a:latin typeface="Consolas" panose="020B0609020204030204" pitchFamily="49" charset="0"/>
              </a:rPr>
              <a:t>    │   ├── Flight Videos/</a:t>
            </a:r>
          </a:p>
          <a:p>
            <a:r>
              <a:rPr lang="en-US" sz="1750" dirty="0">
                <a:solidFill>
                  <a:schemeClr val="bg2"/>
                </a:solidFill>
                <a:highlight>
                  <a:srgbClr val="343438"/>
                </a:highlight>
                <a:latin typeface="Consolas" panose="020B0609020204030204" pitchFamily="49" charset="0"/>
              </a:rPr>
              <a:t>    │   ├── Flight Coordinates/</a:t>
            </a:r>
          </a:p>
          <a:p>
            <a:r>
              <a:rPr lang="en-US" sz="1750" dirty="0">
                <a:solidFill>
                  <a:schemeClr val="bg2"/>
                </a:solidFill>
                <a:highlight>
                  <a:srgbClr val="343438"/>
                </a:highlight>
                <a:latin typeface="Consolas" panose="020B0609020204030204" pitchFamily="49" charset="0"/>
              </a:rPr>
              <a:t>    │   ├── Flight Metrics/</a:t>
            </a:r>
          </a:p>
          <a:p>
            <a:r>
              <a:rPr lang="en-US" sz="1750" dirty="0">
                <a:solidFill>
                  <a:schemeClr val="bg2"/>
                </a:solidFill>
                <a:highlight>
                  <a:srgbClr val="343438"/>
                </a:highlight>
                <a:latin typeface="Consolas" panose="020B0609020204030204" pitchFamily="49" charset="0"/>
              </a:rPr>
              <a:t>    │   ├── avg_metrics.csv</a:t>
            </a:r>
          </a:p>
          <a:p>
            <a:r>
              <a:rPr lang="en-US" sz="1750" dirty="0">
                <a:solidFill>
                  <a:schemeClr val="bg2"/>
                </a:solidFill>
                <a:highlight>
                  <a:srgbClr val="343438"/>
                </a:highlight>
                <a:latin typeface="Consolas" panose="020B0609020204030204" pitchFamily="49" charset="0"/>
              </a:rPr>
              <a:t>    │   ├── avg_coordinates.csv</a:t>
            </a:r>
          </a:p>
          <a:p>
            <a:r>
              <a:rPr lang="en-US" sz="1750" dirty="0">
                <a:solidFill>
                  <a:schemeClr val="bg2"/>
                </a:solidFill>
                <a:highlight>
                  <a:srgbClr val="343438"/>
                </a:highlight>
                <a:latin typeface="Consolas" panose="020B0609020204030204" pitchFamily="49" charset="0"/>
              </a:rPr>
              <a:t>    │   └── report.md</a:t>
            </a:r>
          </a:p>
          <a:p>
            <a:r>
              <a:rPr lang="en-US" sz="1750" dirty="0">
                <a:solidFill>
                  <a:schemeClr val="bg2"/>
                </a:solidFill>
                <a:highlight>
                  <a:srgbClr val="343438"/>
                </a:highlight>
                <a:latin typeface="Consolas" panose="020B0609020204030204" pitchFamily="49" charset="0"/>
              </a:rPr>
              <a:t>    └── 1.1/</a:t>
            </a:r>
          </a:p>
          <a:p>
            <a:r>
              <a:rPr lang="en-US" sz="1750" dirty="0">
                <a:solidFill>
                  <a:schemeClr val="bg2"/>
                </a:solidFill>
                <a:highlight>
                  <a:srgbClr val="343438"/>
                </a:highlight>
                <a:latin typeface="Consolas" panose="020B0609020204030204" pitchFamily="49" charset="0"/>
              </a:rPr>
              <a:t>        └── (same structure)</a:t>
            </a:r>
          </a:p>
        </p:txBody>
      </p:sp>
      <p:sp>
        <p:nvSpPr>
          <p:cNvPr id="6" name="Text 4"/>
          <p:cNvSpPr/>
          <p:nvPr/>
        </p:nvSpPr>
        <p:spPr>
          <a:xfrm>
            <a:off x="9639419" y="1829395"/>
            <a:ext cx="3110508" cy="316468"/>
          </a:xfrm>
          <a:prstGeom prst="rect">
            <a:avLst/>
          </a:prstGeom>
          <a:noFill/>
          <a:ln/>
        </p:spPr>
        <p:txBody>
          <a:bodyPr wrap="none" lIns="0" tIns="0" rIns="0" bIns="0" rtlCol="0" anchor="t"/>
          <a:lstStyle/>
          <a:p>
            <a:pPr marL="0" indent="0" algn="l">
              <a:lnSpc>
                <a:spcPts val="2450"/>
              </a:lnSpc>
              <a:buNone/>
            </a:pPr>
            <a:r>
              <a:rPr lang="en-US" sz="1950" b="1" dirty="0">
                <a:solidFill>
                  <a:srgbClr val="FFE14D"/>
                </a:solidFill>
                <a:latin typeface="Comfortaa Bold" pitchFamily="34" charset="0"/>
                <a:ea typeface="Comfortaa Bold" pitchFamily="34" charset="-122"/>
                <a:cs typeface="Comfortaa Bold" pitchFamily="34" charset="-120"/>
              </a:rPr>
              <a:t>Every Version Contains:</a:t>
            </a:r>
            <a:endParaRPr lang="en-US" sz="1950" dirty="0"/>
          </a:p>
        </p:txBody>
      </p:sp>
      <p:pic>
        <p:nvPicPr>
          <p:cNvPr id="7" name="Image 0" descr="preencoded.png"/>
          <p:cNvPicPr>
            <a:picLocks noChangeAspect="1"/>
          </p:cNvPicPr>
          <p:nvPr/>
        </p:nvPicPr>
        <p:blipFill>
          <a:blip r:embed="rId3"/>
          <a:stretch>
            <a:fillRect/>
          </a:stretch>
        </p:blipFill>
        <p:spPr>
          <a:xfrm>
            <a:off x="9639419" y="2402205"/>
            <a:ext cx="227886" cy="284798"/>
          </a:xfrm>
          <a:prstGeom prst="rect">
            <a:avLst/>
          </a:prstGeom>
        </p:spPr>
      </p:pic>
      <p:sp>
        <p:nvSpPr>
          <p:cNvPr id="8" name="Shape 5"/>
          <p:cNvSpPr/>
          <p:nvPr/>
        </p:nvSpPr>
        <p:spPr>
          <a:xfrm>
            <a:off x="9639419" y="2758916"/>
            <a:ext cx="4200882" cy="30480"/>
          </a:xfrm>
          <a:prstGeom prst="rect">
            <a:avLst/>
          </a:prstGeom>
          <a:solidFill>
            <a:srgbClr val="FFE14D"/>
          </a:solidFill>
          <a:ln/>
        </p:spPr>
      </p:sp>
      <p:sp>
        <p:nvSpPr>
          <p:cNvPr id="9" name="Text 6"/>
          <p:cNvSpPr/>
          <p:nvPr/>
        </p:nvSpPr>
        <p:spPr>
          <a:xfrm>
            <a:off x="9639419" y="2933819"/>
            <a:ext cx="4200882" cy="364569"/>
          </a:xfrm>
          <a:prstGeom prst="rect">
            <a:avLst/>
          </a:prstGeom>
          <a:noFill/>
          <a:ln/>
        </p:spPr>
        <p:txBody>
          <a:bodyPr wrap="none" lIns="0" tIns="0" rIns="0" bIns="0" rtlCol="0" anchor="t"/>
          <a:lstStyle/>
          <a:p>
            <a:pPr marL="0" indent="0" algn="l">
              <a:lnSpc>
                <a:spcPts val="2850"/>
              </a:lnSpc>
              <a:buNone/>
            </a:pPr>
            <a:r>
              <a:rPr lang="en-US" sz="1750" dirty="0">
                <a:solidFill>
                  <a:srgbClr val="D7D4CC"/>
                </a:solidFill>
                <a:latin typeface="Raleway Medium" pitchFamily="34" charset="0"/>
                <a:ea typeface="Raleway Medium" pitchFamily="34" charset="-122"/>
                <a:cs typeface="Raleway Medium" pitchFamily="34" charset="-120"/>
              </a:rPr>
              <a:t>Design notes and metadata</a:t>
            </a:r>
            <a:endParaRPr lang="en-US" sz="1750" dirty="0"/>
          </a:p>
        </p:txBody>
      </p:sp>
      <p:pic>
        <p:nvPicPr>
          <p:cNvPr id="10" name="Image 1" descr="preencoded.png"/>
          <p:cNvPicPr>
            <a:picLocks noChangeAspect="1"/>
          </p:cNvPicPr>
          <p:nvPr/>
        </p:nvPicPr>
        <p:blipFill>
          <a:blip r:embed="rId4"/>
          <a:stretch>
            <a:fillRect/>
          </a:stretch>
        </p:blipFill>
        <p:spPr>
          <a:xfrm>
            <a:off x="9639419" y="3697129"/>
            <a:ext cx="227886" cy="284798"/>
          </a:xfrm>
          <a:prstGeom prst="rect">
            <a:avLst/>
          </a:prstGeom>
        </p:spPr>
      </p:pic>
      <p:sp>
        <p:nvSpPr>
          <p:cNvPr id="11" name="Shape 7"/>
          <p:cNvSpPr/>
          <p:nvPr/>
        </p:nvSpPr>
        <p:spPr>
          <a:xfrm>
            <a:off x="9639419" y="4053840"/>
            <a:ext cx="4200882" cy="30480"/>
          </a:xfrm>
          <a:prstGeom prst="rect">
            <a:avLst/>
          </a:prstGeom>
          <a:solidFill>
            <a:srgbClr val="FFE14D"/>
          </a:solidFill>
          <a:ln/>
        </p:spPr>
      </p:sp>
      <p:sp>
        <p:nvSpPr>
          <p:cNvPr id="12" name="Text 8"/>
          <p:cNvSpPr/>
          <p:nvPr/>
        </p:nvSpPr>
        <p:spPr>
          <a:xfrm>
            <a:off x="9639419" y="4228743"/>
            <a:ext cx="4200882" cy="364569"/>
          </a:xfrm>
          <a:prstGeom prst="rect">
            <a:avLst/>
          </a:prstGeom>
          <a:noFill/>
          <a:ln/>
        </p:spPr>
        <p:txBody>
          <a:bodyPr wrap="none" lIns="0" tIns="0" rIns="0" bIns="0" rtlCol="0" anchor="t"/>
          <a:lstStyle/>
          <a:p>
            <a:pPr marL="0" indent="0" algn="l">
              <a:lnSpc>
                <a:spcPts val="2850"/>
              </a:lnSpc>
              <a:buNone/>
            </a:pPr>
            <a:r>
              <a:rPr lang="en-US" sz="1750" dirty="0">
                <a:solidFill>
                  <a:srgbClr val="D7D4CC"/>
                </a:solidFill>
                <a:latin typeface="Raleway Medium" pitchFamily="34" charset="0"/>
                <a:ea typeface="Raleway Medium" pitchFamily="34" charset="-122"/>
                <a:cs typeface="Raleway Medium" pitchFamily="34" charset="-120"/>
              </a:rPr>
              <a:t>Flight videos and trajectories</a:t>
            </a:r>
            <a:endParaRPr lang="en-US" sz="1750" dirty="0"/>
          </a:p>
        </p:txBody>
      </p:sp>
      <p:pic>
        <p:nvPicPr>
          <p:cNvPr id="13" name="Image 2" descr="preencoded.png"/>
          <p:cNvPicPr>
            <a:picLocks noChangeAspect="1"/>
          </p:cNvPicPr>
          <p:nvPr/>
        </p:nvPicPr>
        <p:blipFill>
          <a:blip r:embed="rId5"/>
          <a:stretch>
            <a:fillRect/>
          </a:stretch>
        </p:blipFill>
        <p:spPr>
          <a:xfrm>
            <a:off x="9639419" y="4992053"/>
            <a:ext cx="227886" cy="284798"/>
          </a:xfrm>
          <a:prstGeom prst="rect">
            <a:avLst/>
          </a:prstGeom>
        </p:spPr>
      </p:pic>
      <p:sp>
        <p:nvSpPr>
          <p:cNvPr id="14" name="Shape 9"/>
          <p:cNvSpPr/>
          <p:nvPr/>
        </p:nvSpPr>
        <p:spPr>
          <a:xfrm>
            <a:off x="9639419" y="5348764"/>
            <a:ext cx="4200882" cy="30480"/>
          </a:xfrm>
          <a:prstGeom prst="rect">
            <a:avLst/>
          </a:prstGeom>
          <a:solidFill>
            <a:srgbClr val="FFE14D"/>
          </a:solidFill>
          <a:ln/>
        </p:spPr>
      </p:sp>
      <p:sp>
        <p:nvSpPr>
          <p:cNvPr id="15" name="Text 10"/>
          <p:cNvSpPr/>
          <p:nvPr/>
        </p:nvSpPr>
        <p:spPr>
          <a:xfrm>
            <a:off x="9639419" y="5523667"/>
            <a:ext cx="4200882" cy="364569"/>
          </a:xfrm>
          <a:prstGeom prst="rect">
            <a:avLst/>
          </a:prstGeom>
          <a:noFill/>
          <a:ln/>
        </p:spPr>
        <p:txBody>
          <a:bodyPr wrap="none" lIns="0" tIns="0" rIns="0" bIns="0" rtlCol="0" anchor="t"/>
          <a:lstStyle/>
          <a:p>
            <a:pPr marL="0" indent="0" algn="l">
              <a:lnSpc>
                <a:spcPts val="2850"/>
              </a:lnSpc>
              <a:buNone/>
            </a:pPr>
            <a:r>
              <a:rPr lang="en-US" sz="1750" dirty="0">
                <a:solidFill>
                  <a:srgbClr val="D7D4CC"/>
                </a:solidFill>
                <a:latin typeface="Raleway Medium" pitchFamily="34" charset="0"/>
                <a:ea typeface="Raleway Medium" pitchFamily="34" charset="-122"/>
                <a:cs typeface="Raleway Medium" pitchFamily="34" charset="-120"/>
              </a:rPr>
              <a:t>Performance metrics</a:t>
            </a:r>
            <a:endParaRPr lang="en-US" sz="1750" dirty="0"/>
          </a:p>
        </p:txBody>
      </p:sp>
      <p:pic>
        <p:nvPicPr>
          <p:cNvPr id="16" name="Image 3" descr="preencoded.png"/>
          <p:cNvPicPr>
            <a:picLocks noChangeAspect="1"/>
          </p:cNvPicPr>
          <p:nvPr/>
        </p:nvPicPr>
        <p:blipFill>
          <a:blip r:embed="rId6"/>
          <a:stretch>
            <a:fillRect/>
          </a:stretch>
        </p:blipFill>
        <p:spPr>
          <a:xfrm>
            <a:off x="9639419" y="6286976"/>
            <a:ext cx="227886" cy="284798"/>
          </a:xfrm>
          <a:prstGeom prst="rect">
            <a:avLst/>
          </a:prstGeom>
        </p:spPr>
      </p:pic>
      <p:sp>
        <p:nvSpPr>
          <p:cNvPr id="17" name="Shape 11"/>
          <p:cNvSpPr/>
          <p:nvPr/>
        </p:nvSpPr>
        <p:spPr>
          <a:xfrm>
            <a:off x="9639419" y="6643688"/>
            <a:ext cx="4200882" cy="30480"/>
          </a:xfrm>
          <a:prstGeom prst="rect">
            <a:avLst/>
          </a:prstGeom>
          <a:solidFill>
            <a:srgbClr val="FFE14D"/>
          </a:solidFill>
          <a:ln/>
        </p:spPr>
      </p:sp>
      <p:sp>
        <p:nvSpPr>
          <p:cNvPr id="18" name="Text 12"/>
          <p:cNvSpPr/>
          <p:nvPr/>
        </p:nvSpPr>
        <p:spPr>
          <a:xfrm>
            <a:off x="9639419" y="6818590"/>
            <a:ext cx="4200882" cy="364569"/>
          </a:xfrm>
          <a:prstGeom prst="rect">
            <a:avLst/>
          </a:prstGeom>
          <a:noFill/>
          <a:ln/>
        </p:spPr>
        <p:txBody>
          <a:bodyPr wrap="none" lIns="0" tIns="0" rIns="0" bIns="0" rtlCol="0" anchor="t"/>
          <a:lstStyle/>
          <a:p>
            <a:pPr marL="0" indent="0" algn="l">
              <a:lnSpc>
                <a:spcPts val="2850"/>
              </a:lnSpc>
              <a:buNone/>
            </a:pPr>
            <a:r>
              <a:rPr lang="en-US" sz="1750" dirty="0">
                <a:solidFill>
                  <a:srgbClr val="D7D4CC"/>
                </a:solidFill>
                <a:latin typeface="Raleway Medium" pitchFamily="34" charset="0"/>
                <a:ea typeface="Raleway Medium" pitchFamily="34" charset="-122"/>
                <a:cs typeface="Raleway Medium" pitchFamily="34" charset="-120"/>
              </a:rPr>
              <a:t>Generated reports</a:t>
            </a:r>
            <a:endParaRPr lang="en-US" sz="1750" dirty="0"/>
          </a:p>
        </p:txBody>
      </p:sp>
      <p:sp>
        <p:nvSpPr>
          <p:cNvPr id="19" name="Rectangle 18">
            <a:extLst>
              <a:ext uri="{FF2B5EF4-FFF2-40B4-BE49-F238E27FC236}">
                <a16:creationId xmlns:a16="http://schemas.microsoft.com/office/drawing/2014/main" id="{D6FF523D-6CDB-48F3-08F3-88A8632A8E6C}"/>
              </a:ext>
            </a:extLst>
          </p:cNvPr>
          <p:cNvSpPr/>
          <p:nvPr/>
        </p:nvSpPr>
        <p:spPr>
          <a:xfrm>
            <a:off x="12784975" y="7730836"/>
            <a:ext cx="1845425" cy="498764"/>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64037" y="791647"/>
            <a:ext cx="7174587"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Lucidraft Core Functions</a:t>
            </a:r>
            <a:endParaRPr lang="en-US" sz="4300" dirty="0"/>
          </a:p>
        </p:txBody>
      </p:sp>
      <p:pic>
        <p:nvPicPr>
          <p:cNvPr id="3" name="Image 0" descr="preencoded.png"/>
          <p:cNvPicPr>
            <a:picLocks noChangeAspect="1"/>
          </p:cNvPicPr>
          <p:nvPr/>
        </p:nvPicPr>
        <p:blipFill>
          <a:blip r:embed="rId3"/>
          <a:stretch>
            <a:fillRect/>
          </a:stretch>
        </p:blipFill>
        <p:spPr>
          <a:xfrm>
            <a:off x="864037" y="2125385"/>
            <a:ext cx="9931241" cy="5034796"/>
          </a:xfrm>
          <a:prstGeom prst="rect">
            <a:avLst/>
          </a:prstGeom>
        </p:spPr>
      </p:pic>
      <p:sp>
        <p:nvSpPr>
          <p:cNvPr id="4" name="Text 1"/>
          <p:cNvSpPr/>
          <p:nvPr/>
        </p:nvSpPr>
        <p:spPr>
          <a:xfrm>
            <a:off x="11405116" y="2069902"/>
            <a:ext cx="2368748"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CRUD operation</a:t>
            </a:r>
            <a:endParaRPr lang="en-US" sz="1900" dirty="0"/>
          </a:p>
        </p:txBody>
      </p:sp>
      <p:sp>
        <p:nvSpPr>
          <p:cNvPr id="5" name="Text 2"/>
          <p:cNvSpPr/>
          <p:nvPr/>
        </p:nvSpPr>
        <p:spPr>
          <a:xfrm>
            <a:off x="11405116" y="2551271"/>
            <a:ext cx="2368748"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comparision</a:t>
            </a:r>
            <a:endParaRPr lang="en-US" sz="1900" dirty="0"/>
          </a:p>
        </p:txBody>
      </p:sp>
      <p:sp>
        <p:nvSpPr>
          <p:cNvPr id="6" name="Text 3"/>
          <p:cNvSpPr/>
          <p:nvPr/>
        </p:nvSpPr>
        <p:spPr>
          <a:xfrm>
            <a:off x="11405116" y="3032641"/>
            <a:ext cx="2368748"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D7D4CC"/>
                </a:solidFill>
                <a:latin typeface="Raleway Medium" pitchFamily="34" charset="0"/>
                <a:ea typeface="Raleway Medium" pitchFamily="34" charset="-122"/>
                <a:cs typeface="Raleway Medium" pitchFamily="34" charset="-120"/>
              </a:rPr>
              <a:t>report generation</a:t>
            </a:r>
            <a:endParaRPr lang="en-US" sz="1900" dirty="0"/>
          </a:p>
        </p:txBody>
      </p:sp>
      <p:sp>
        <p:nvSpPr>
          <p:cNvPr id="7" name="Rectangle 6">
            <a:extLst>
              <a:ext uri="{FF2B5EF4-FFF2-40B4-BE49-F238E27FC236}">
                <a16:creationId xmlns:a16="http://schemas.microsoft.com/office/drawing/2014/main" id="{743F2710-E315-CEDD-3A45-31A003594219}"/>
              </a:ext>
            </a:extLst>
          </p:cNvPr>
          <p:cNvSpPr/>
          <p:nvPr/>
        </p:nvSpPr>
        <p:spPr>
          <a:xfrm>
            <a:off x="12784975" y="7730836"/>
            <a:ext cx="1845425" cy="498764"/>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64037" y="1360051"/>
            <a:ext cx="5486400"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Analyzing Process</a:t>
            </a:r>
            <a:endParaRPr lang="en-US" sz="4300" dirty="0"/>
          </a:p>
        </p:txBody>
      </p:sp>
      <p:pic>
        <p:nvPicPr>
          <p:cNvPr id="3" name="Image 0" descr="preencoded.png"/>
          <p:cNvPicPr>
            <a:picLocks noChangeAspect="1"/>
          </p:cNvPicPr>
          <p:nvPr/>
        </p:nvPicPr>
        <p:blipFill>
          <a:blip r:embed="rId3"/>
          <a:stretch>
            <a:fillRect/>
          </a:stretch>
        </p:blipFill>
        <p:spPr>
          <a:xfrm>
            <a:off x="864037" y="2693789"/>
            <a:ext cx="6150054" cy="3898106"/>
          </a:xfrm>
          <a:prstGeom prst="rect">
            <a:avLst/>
          </a:prstGeom>
        </p:spPr>
      </p:pic>
      <p:pic>
        <p:nvPicPr>
          <p:cNvPr id="4" name="Image 1" descr="preencoded.png"/>
          <p:cNvPicPr>
            <a:picLocks noChangeAspect="1"/>
          </p:cNvPicPr>
          <p:nvPr/>
        </p:nvPicPr>
        <p:blipFill>
          <a:blip r:embed="rId4"/>
          <a:stretch>
            <a:fillRect/>
          </a:stretch>
        </p:blipFill>
        <p:spPr>
          <a:xfrm>
            <a:off x="7623929" y="2693789"/>
            <a:ext cx="6150054" cy="3654147"/>
          </a:xfrm>
          <a:prstGeom prst="rect">
            <a:avLst/>
          </a:prstGeom>
        </p:spPr>
      </p:pic>
      <p:sp>
        <p:nvSpPr>
          <p:cNvPr id="5" name="Rectangle 4">
            <a:extLst>
              <a:ext uri="{FF2B5EF4-FFF2-40B4-BE49-F238E27FC236}">
                <a16:creationId xmlns:a16="http://schemas.microsoft.com/office/drawing/2014/main" id="{61C8BF42-0CC2-A417-D1D4-D53EB8A90FA3}"/>
              </a:ext>
            </a:extLst>
          </p:cNvPr>
          <p:cNvSpPr/>
          <p:nvPr/>
        </p:nvSpPr>
        <p:spPr>
          <a:xfrm>
            <a:off x="12784975" y="7730836"/>
            <a:ext cx="1845425" cy="498764"/>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54010"/>
          </a:xfrm>
          <a:prstGeom prst="rect">
            <a:avLst/>
          </a:prstGeom>
        </p:spPr>
      </p:pic>
      <p:sp>
        <p:nvSpPr>
          <p:cNvPr id="3" name="Text 0"/>
          <p:cNvSpPr/>
          <p:nvPr/>
        </p:nvSpPr>
        <p:spPr>
          <a:xfrm>
            <a:off x="715089" y="3115985"/>
            <a:ext cx="8874085" cy="567571"/>
          </a:xfrm>
          <a:prstGeom prst="rect">
            <a:avLst/>
          </a:prstGeom>
          <a:noFill/>
          <a:ln/>
        </p:spPr>
        <p:txBody>
          <a:bodyPr wrap="none" lIns="0" tIns="0" rIns="0" bIns="0" rtlCol="0" anchor="t"/>
          <a:lstStyle/>
          <a:p>
            <a:pPr marL="0" indent="0" algn="l">
              <a:lnSpc>
                <a:spcPts val="4450"/>
              </a:lnSpc>
              <a:buNone/>
            </a:pPr>
            <a:r>
              <a:rPr lang="en-US" sz="3550" b="1" dirty="0">
                <a:solidFill>
                  <a:srgbClr val="FFE14D"/>
                </a:solidFill>
                <a:latin typeface="Comfortaa Bold" pitchFamily="34" charset="0"/>
                <a:ea typeface="Comfortaa Bold" pitchFamily="34" charset="-122"/>
                <a:cs typeface="Comfortaa Bold" pitchFamily="34" charset="-120"/>
              </a:rPr>
              <a:t>Single-Variable Modification Protocol</a:t>
            </a:r>
            <a:endParaRPr lang="en-US" sz="3550" dirty="0"/>
          </a:p>
        </p:txBody>
      </p:sp>
      <p:pic>
        <p:nvPicPr>
          <p:cNvPr id="4" name="Image 1" descr="preencoded.png"/>
          <p:cNvPicPr>
            <a:picLocks noChangeAspect="1"/>
          </p:cNvPicPr>
          <p:nvPr/>
        </p:nvPicPr>
        <p:blipFill>
          <a:blip r:embed="rId4"/>
          <a:stretch>
            <a:fillRect/>
          </a:stretch>
        </p:blipFill>
        <p:spPr>
          <a:xfrm>
            <a:off x="715089" y="3990023"/>
            <a:ext cx="1021556" cy="1225868"/>
          </a:xfrm>
          <a:prstGeom prst="rect">
            <a:avLst/>
          </a:prstGeom>
        </p:spPr>
      </p:pic>
      <p:sp>
        <p:nvSpPr>
          <p:cNvPr id="5" name="Text 1"/>
          <p:cNvSpPr/>
          <p:nvPr/>
        </p:nvSpPr>
        <p:spPr>
          <a:xfrm>
            <a:off x="1940957" y="4194334"/>
            <a:ext cx="3048476" cy="283726"/>
          </a:xfrm>
          <a:prstGeom prst="rect">
            <a:avLst/>
          </a:prstGeom>
          <a:noFill/>
          <a:ln/>
        </p:spPr>
        <p:txBody>
          <a:bodyPr wrap="none" lIns="0" tIns="0" rIns="0" bIns="0" rtlCol="0" anchor="t"/>
          <a:lstStyle/>
          <a:p>
            <a:pPr marL="0" indent="0" algn="l">
              <a:lnSpc>
                <a:spcPts val="2200"/>
              </a:lnSpc>
              <a:buNone/>
            </a:pPr>
            <a:r>
              <a:rPr lang="en-US" sz="1750" b="1" dirty="0">
                <a:solidFill>
                  <a:srgbClr val="D7D4CC"/>
                </a:solidFill>
                <a:latin typeface="Comfortaa Bold" pitchFamily="34" charset="0"/>
                <a:ea typeface="Comfortaa Bold" pitchFamily="34" charset="-122"/>
                <a:cs typeface="Comfortaa Bold" pitchFamily="34" charset="-120"/>
              </a:rPr>
              <a:t>One Change Per Iteration</a:t>
            </a:r>
            <a:endParaRPr lang="en-US" sz="1750" dirty="0"/>
          </a:p>
        </p:txBody>
      </p:sp>
      <p:sp>
        <p:nvSpPr>
          <p:cNvPr id="6" name="Text 2"/>
          <p:cNvSpPr/>
          <p:nvPr/>
        </p:nvSpPr>
        <p:spPr>
          <a:xfrm>
            <a:off x="1940957" y="4600575"/>
            <a:ext cx="11974354" cy="326827"/>
          </a:xfrm>
          <a:prstGeom prst="rect">
            <a:avLst/>
          </a:prstGeom>
          <a:noFill/>
          <a:ln/>
        </p:spPr>
        <p:txBody>
          <a:bodyPr wrap="none" lIns="0" tIns="0" rIns="0" bIns="0" rtlCol="0" anchor="t"/>
          <a:lstStyle/>
          <a:p>
            <a:pPr marL="0" indent="0" algn="l">
              <a:lnSpc>
                <a:spcPts val="2550"/>
              </a:lnSpc>
              <a:buNone/>
            </a:pPr>
            <a:r>
              <a:rPr lang="en-US" sz="1600" dirty="0">
                <a:solidFill>
                  <a:srgbClr val="D7D4CC"/>
                </a:solidFill>
                <a:latin typeface="Raleway Medium" pitchFamily="34" charset="0"/>
                <a:ea typeface="Raleway Medium" pitchFamily="34" charset="-122"/>
                <a:cs typeface="Raleway Medium" pitchFamily="34" charset="-120"/>
              </a:rPr>
              <a:t>Modify only one variable at a time to isolate cause-and-effect relationships.</a:t>
            </a:r>
            <a:endParaRPr lang="en-US" sz="1600" dirty="0"/>
          </a:p>
        </p:txBody>
      </p:sp>
      <p:pic>
        <p:nvPicPr>
          <p:cNvPr id="7" name="Image 2" descr="preencoded.png"/>
          <p:cNvPicPr>
            <a:picLocks noChangeAspect="1"/>
          </p:cNvPicPr>
          <p:nvPr/>
        </p:nvPicPr>
        <p:blipFill>
          <a:blip r:embed="rId5"/>
          <a:stretch>
            <a:fillRect/>
          </a:stretch>
        </p:blipFill>
        <p:spPr>
          <a:xfrm>
            <a:off x="715089" y="5215890"/>
            <a:ext cx="1021556" cy="1225868"/>
          </a:xfrm>
          <a:prstGeom prst="rect">
            <a:avLst/>
          </a:prstGeom>
        </p:spPr>
      </p:pic>
      <p:sp>
        <p:nvSpPr>
          <p:cNvPr id="8" name="Text 3"/>
          <p:cNvSpPr/>
          <p:nvPr/>
        </p:nvSpPr>
        <p:spPr>
          <a:xfrm>
            <a:off x="1940957" y="5420201"/>
            <a:ext cx="2562820" cy="283726"/>
          </a:xfrm>
          <a:prstGeom prst="rect">
            <a:avLst/>
          </a:prstGeom>
          <a:noFill/>
          <a:ln/>
        </p:spPr>
        <p:txBody>
          <a:bodyPr wrap="none" lIns="0" tIns="0" rIns="0" bIns="0" rtlCol="0" anchor="t"/>
          <a:lstStyle/>
          <a:p>
            <a:pPr marL="0" indent="0" algn="l">
              <a:lnSpc>
                <a:spcPts val="2200"/>
              </a:lnSpc>
              <a:buNone/>
            </a:pPr>
            <a:r>
              <a:rPr lang="en-US" sz="1750" b="1" dirty="0">
                <a:solidFill>
                  <a:srgbClr val="D7D4CC"/>
                </a:solidFill>
                <a:latin typeface="Comfortaa Bold" pitchFamily="34" charset="0"/>
                <a:ea typeface="Comfortaa Bold" pitchFamily="34" charset="-122"/>
                <a:cs typeface="Comfortaa Bold" pitchFamily="34" charset="-120"/>
              </a:rPr>
              <a:t>Document Everything</a:t>
            </a:r>
            <a:endParaRPr lang="en-US" sz="1750" dirty="0"/>
          </a:p>
        </p:txBody>
      </p:sp>
      <p:sp>
        <p:nvSpPr>
          <p:cNvPr id="9" name="Text 4"/>
          <p:cNvSpPr/>
          <p:nvPr/>
        </p:nvSpPr>
        <p:spPr>
          <a:xfrm>
            <a:off x="1940957" y="5826443"/>
            <a:ext cx="11974354" cy="326827"/>
          </a:xfrm>
          <a:prstGeom prst="rect">
            <a:avLst/>
          </a:prstGeom>
          <a:noFill/>
          <a:ln/>
        </p:spPr>
        <p:txBody>
          <a:bodyPr wrap="none" lIns="0" tIns="0" rIns="0" bIns="0" rtlCol="0" anchor="t"/>
          <a:lstStyle/>
          <a:p>
            <a:pPr marL="0" indent="0" algn="l">
              <a:lnSpc>
                <a:spcPts val="2550"/>
              </a:lnSpc>
              <a:buNone/>
            </a:pPr>
            <a:r>
              <a:rPr lang="en-US" sz="1600" dirty="0">
                <a:solidFill>
                  <a:srgbClr val="D7D4CC"/>
                </a:solidFill>
                <a:latin typeface="Raleway Medium" pitchFamily="34" charset="0"/>
                <a:ea typeface="Raleway Medium" pitchFamily="34" charset="-122"/>
                <a:cs typeface="Raleway Medium" pitchFamily="34" charset="-120"/>
              </a:rPr>
              <a:t>Record the change made, hypothesis, and reasoning for each modification.</a:t>
            </a:r>
            <a:endParaRPr lang="en-US" sz="1600" dirty="0"/>
          </a:p>
        </p:txBody>
      </p:sp>
      <p:pic>
        <p:nvPicPr>
          <p:cNvPr id="10" name="Image 3" descr="preencoded.png"/>
          <p:cNvPicPr>
            <a:picLocks noChangeAspect="1"/>
          </p:cNvPicPr>
          <p:nvPr/>
        </p:nvPicPr>
        <p:blipFill>
          <a:blip r:embed="rId6"/>
          <a:stretch>
            <a:fillRect/>
          </a:stretch>
        </p:blipFill>
        <p:spPr>
          <a:xfrm>
            <a:off x="715089" y="6441758"/>
            <a:ext cx="1021556" cy="1225868"/>
          </a:xfrm>
          <a:prstGeom prst="rect">
            <a:avLst/>
          </a:prstGeom>
        </p:spPr>
      </p:pic>
      <p:sp>
        <p:nvSpPr>
          <p:cNvPr id="11" name="Text 5"/>
          <p:cNvSpPr/>
          <p:nvPr/>
        </p:nvSpPr>
        <p:spPr>
          <a:xfrm>
            <a:off x="1940957" y="6646069"/>
            <a:ext cx="2270165" cy="283726"/>
          </a:xfrm>
          <a:prstGeom prst="rect">
            <a:avLst/>
          </a:prstGeom>
          <a:noFill/>
          <a:ln/>
        </p:spPr>
        <p:txBody>
          <a:bodyPr wrap="none" lIns="0" tIns="0" rIns="0" bIns="0" rtlCol="0" anchor="t"/>
          <a:lstStyle/>
          <a:p>
            <a:pPr marL="0" indent="0" algn="l">
              <a:lnSpc>
                <a:spcPts val="2200"/>
              </a:lnSpc>
              <a:buNone/>
            </a:pPr>
            <a:r>
              <a:rPr lang="en-US" sz="1750" b="1" dirty="0">
                <a:solidFill>
                  <a:srgbClr val="D7D4CC"/>
                </a:solidFill>
                <a:latin typeface="Comfortaa Bold" pitchFamily="34" charset="0"/>
                <a:ea typeface="Comfortaa Bold" pitchFamily="34" charset="-122"/>
                <a:cs typeface="Comfortaa Bold" pitchFamily="34" charset="-120"/>
              </a:rPr>
              <a:t>Analyze Results</a:t>
            </a:r>
            <a:endParaRPr lang="en-US" sz="1750" dirty="0"/>
          </a:p>
        </p:txBody>
      </p:sp>
      <p:sp>
        <p:nvSpPr>
          <p:cNvPr id="12" name="Text 6"/>
          <p:cNvSpPr/>
          <p:nvPr/>
        </p:nvSpPr>
        <p:spPr>
          <a:xfrm>
            <a:off x="1940957" y="7052310"/>
            <a:ext cx="11974354" cy="326827"/>
          </a:xfrm>
          <a:prstGeom prst="rect">
            <a:avLst/>
          </a:prstGeom>
          <a:noFill/>
          <a:ln/>
        </p:spPr>
        <p:txBody>
          <a:bodyPr wrap="none" lIns="0" tIns="0" rIns="0" bIns="0" rtlCol="0" anchor="t"/>
          <a:lstStyle/>
          <a:p>
            <a:pPr marL="0" indent="0" algn="l">
              <a:lnSpc>
                <a:spcPts val="2550"/>
              </a:lnSpc>
              <a:buNone/>
            </a:pPr>
            <a:r>
              <a:rPr lang="en-US" sz="1600" dirty="0">
                <a:solidFill>
                  <a:srgbClr val="D7D4CC"/>
                </a:solidFill>
                <a:latin typeface="Raleway Medium" pitchFamily="34" charset="0"/>
                <a:ea typeface="Raleway Medium" pitchFamily="34" charset="-122"/>
                <a:cs typeface="Raleway Medium" pitchFamily="34" charset="-120"/>
              </a:rPr>
              <a:t>Compare performance data to determine if changes improved or decreased performance.</a:t>
            </a:r>
            <a:endParaRPr lang="en-US" sz="1600" dirty="0"/>
          </a:p>
        </p:txBody>
      </p:sp>
      <p:sp>
        <p:nvSpPr>
          <p:cNvPr id="13" name="Rectangle 12">
            <a:extLst>
              <a:ext uri="{FF2B5EF4-FFF2-40B4-BE49-F238E27FC236}">
                <a16:creationId xmlns:a16="http://schemas.microsoft.com/office/drawing/2014/main" id="{2176BFC3-B173-B501-2C0D-B1CEE3F9E4E8}"/>
              </a:ext>
            </a:extLst>
          </p:cNvPr>
          <p:cNvSpPr/>
          <p:nvPr/>
        </p:nvSpPr>
        <p:spPr>
          <a:xfrm>
            <a:off x="12784975" y="7730836"/>
            <a:ext cx="1845425" cy="498764"/>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64037" y="1727359"/>
            <a:ext cx="6015395"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Performance Metrics</a:t>
            </a:r>
            <a:endParaRPr lang="en-US" sz="4300" dirty="0"/>
          </a:p>
        </p:txBody>
      </p:sp>
      <p:sp>
        <p:nvSpPr>
          <p:cNvPr id="3" name="Text 1"/>
          <p:cNvSpPr/>
          <p:nvPr/>
        </p:nvSpPr>
        <p:spPr>
          <a:xfrm>
            <a:off x="864037" y="3030260"/>
            <a:ext cx="4095036" cy="814626"/>
          </a:xfrm>
          <a:prstGeom prst="rect">
            <a:avLst/>
          </a:prstGeom>
          <a:noFill/>
          <a:ln/>
        </p:spPr>
        <p:txBody>
          <a:bodyPr wrap="none" lIns="0" tIns="0" rIns="0" bIns="0" rtlCol="0" anchor="t"/>
          <a:lstStyle/>
          <a:p>
            <a:pPr marL="0" indent="0" algn="ctr">
              <a:lnSpc>
                <a:spcPts val="6400"/>
              </a:lnSpc>
              <a:buNone/>
            </a:pPr>
            <a:r>
              <a:rPr lang="en-US" sz="6400" b="1" dirty="0">
                <a:solidFill>
                  <a:srgbClr val="D7D4CC"/>
                </a:solidFill>
                <a:latin typeface="Comfortaa Bold" pitchFamily="34" charset="0"/>
                <a:ea typeface="Comfortaa Bold" pitchFamily="34" charset="-122"/>
                <a:cs typeface="Comfortaa Bold" pitchFamily="34" charset="-120"/>
              </a:rPr>
              <a:t>8-15m</a:t>
            </a:r>
            <a:endParaRPr lang="en-US" sz="6400" dirty="0"/>
          </a:p>
        </p:txBody>
      </p:sp>
      <p:sp>
        <p:nvSpPr>
          <p:cNvPr id="4" name="Text 2"/>
          <p:cNvSpPr/>
          <p:nvPr/>
        </p:nvSpPr>
        <p:spPr>
          <a:xfrm>
            <a:off x="1199555" y="4153376"/>
            <a:ext cx="3423880" cy="342900"/>
          </a:xfrm>
          <a:prstGeom prst="rect">
            <a:avLst/>
          </a:prstGeom>
          <a:noFill/>
          <a:ln/>
        </p:spPr>
        <p:txBody>
          <a:bodyPr wrap="none" lIns="0" tIns="0" rIns="0" bIns="0" rtlCol="0" anchor="t"/>
          <a:lstStyle/>
          <a:p>
            <a:pPr marL="0" indent="0" algn="ctr">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Realistic Distance Goals</a:t>
            </a:r>
            <a:endParaRPr lang="en-US" sz="2150" dirty="0"/>
          </a:p>
        </p:txBody>
      </p:sp>
      <p:sp>
        <p:nvSpPr>
          <p:cNvPr id="5" name="Text 3"/>
          <p:cNvSpPr/>
          <p:nvPr/>
        </p:nvSpPr>
        <p:spPr>
          <a:xfrm>
            <a:off x="864037" y="4644390"/>
            <a:ext cx="4095036" cy="790099"/>
          </a:xfrm>
          <a:prstGeom prst="rect">
            <a:avLst/>
          </a:prstGeom>
          <a:noFill/>
          <a:ln/>
        </p:spPr>
        <p:txBody>
          <a:bodyPr wrap="square" lIns="0" tIns="0" rIns="0" bIns="0" rtlCol="0" anchor="t"/>
          <a:lstStyle/>
          <a:p>
            <a:pPr marL="0" indent="0" algn="ctr">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Achievable targets through methodical improvements</a:t>
            </a:r>
            <a:endParaRPr lang="en-US" sz="1900" dirty="0"/>
          </a:p>
        </p:txBody>
      </p:sp>
      <p:sp>
        <p:nvSpPr>
          <p:cNvPr id="6" name="Text 4"/>
          <p:cNvSpPr/>
          <p:nvPr/>
        </p:nvSpPr>
        <p:spPr>
          <a:xfrm>
            <a:off x="5267682" y="3030260"/>
            <a:ext cx="4095036" cy="814626"/>
          </a:xfrm>
          <a:prstGeom prst="rect">
            <a:avLst/>
          </a:prstGeom>
          <a:noFill/>
          <a:ln/>
        </p:spPr>
        <p:txBody>
          <a:bodyPr wrap="none" lIns="0" tIns="0" rIns="0" bIns="0" rtlCol="0" anchor="t"/>
          <a:lstStyle/>
          <a:p>
            <a:pPr marL="0" indent="0" algn="ctr">
              <a:lnSpc>
                <a:spcPts val="6400"/>
              </a:lnSpc>
              <a:buNone/>
            </a:pPr>
            <a:r>
              <a:rPr lang="en-US" sz="6400" b="1" dirty="0">
                <a:solidFill>
                  <a:srgbClr val="D7D4CC"/>
                </a:solidFill>
                <a:latin typeface="Comfortaa Bold" pitchFamily="34" charset="0"/>
                <a:ea typeface="Comfortaa Bold" pitchFamily="34" charset="-122"/>
                <a:cs typeface="Comfortaa Bold" pitchFamily="34" charset="-120"/>
              </a:rPr>
              <a:t>4-8s</a:t>
            </a:r>
            <a:endParaRPr lang="en-US" sz="6400" dirty="0"/>
          </a:p>
        </p:txBody>
      </p:sp>
      <p:sp>
        <p:nvSpPr>
          <p:cNvPr id="7" name="Text 5"/>
          <p:cNvSpPr/>
          <p:nvPr/>
        </p:nvSpPr>
        <p:spPr>
          <a:xfrm>
            <a:off x="5943600" y="4153376"/>
            <a:ext cx="2743200" cy="342900"/>
          </a:xfrm>
          <a:prstGeom prst="rect">
            <a:avLst/>
          </a:prstGeom>
          <a:noFill/>
          <a:ln/>
        </p:spPr>
        <p:txBody>
          <a:bodyPr wrap="none" lIns="0" tIns="0" rIns="0" bIns="0" rtlCol="0" anchor="t"/>
          <a:lstStyle/>
          <a:p>
            <a:pPr marL="0" indent="0" algn="ctr">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Airtime Targets</a:t>
            </a:r>
            <a:endParaRPr lang="en-US" sz="2150" dirty="0"/>
          </a:p>
        </p:txBody>
      </p:sp>
      <p:sp>
        <p:nvSpPr>
          <p:cNvPr id="8" name="Text 6"/>
          <p:cNvSpPr/>
          <p:nvPr/>
        </p:nvSpPr>
        <p:spPr>
          <a:xfrm>
            <a:off x="5267682" y="4644390"/>
            <a:ext cx="4095036" cy="790099"/>
          </a:xfrm>
          <a:prstGeom prst="rect">
            <a:avLst/>
          </a:prstGeom>
          <a:noFill/>
          <a:ln/>
        </p:spPr>
        <p:txBody>
          <a:bodyPr wrap="square" lIns="0" tIns="0" rIns="0" bIns="0" rtlCol="0" anchor="t"/>
          <a:lstStyle/>
          <a:p>
            <a:pPr marL="0" indent="0" algn="ctr">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Measured through frame count analysis</a:t>
            </a:r>
            <a:endParaRPr lang="en-US" sz="1900" dirty="0"/>
          </a:p>
        </p:txBody>
      </p:sp>
      <p:sp>
        <p:nvSpPr>
          <p:cNvPr id="9" name="Text 7"/>
          <p:cNvSpPr/>
          <p:nvPr/>
        </p:nvSpPr>
        <p:spPr>
          <a:xfrm>
            <a:off x="9671328" y="3030260"/>
            <a:ext cx="4095036" cy="814626"/>
          </a:xfrm>
          <a:prstGeom prst="rect">
            <a:avLst/>
          </a:prstGeom>
          <a:noFill/>
          <a:ln/>
        </p:spPr>
        <p:txBody>
          <a:bodyPr wrap="none" lIns="0" tIns="0" rIns="0" bIns="0" rtlCol="0" anchor="t"/>
          <a:lstStyle/>
          <a:p>
            <a:pPr marL="0" indent="0" algn="ctr">
              <a:lnSpc>
                <a:spcPts val="6400"/>
              </a:lnSpc>
              <a:buNone/>
            </a:pPr>
            <a:r>
              <a:rPr lang="en-US" sz="6400" b="1" dirty="0">
                <a:solidFill>
                  <a:srgbClr val="D7D4CC"/>
                </a:solidFill>
                <a:latin typeface="Comfortaa Bold" pitchFamily="34" charset="0"/>
                <a:ea typeface="Comfortaa Bold" pitchFamily="34" charset="-122"/>
                <a:cs typeface="Comfortaa Bold" pitchFamily="34" charset="-120"/>
              </a:rPr>
              <a:t>6-8/10</a:t>
            </a:r>
            <a:endParaRPr lang="en-US" sz="6400" dirty="0"/>
          </a:p>
        </p:txBody>
      </p:sp>
      <p:sp>
        <p:nvSpPr>
          <p:cNvPr id="10" name="Text 8"/>
          <p:cNvSpPr/>
          <p:nvPr/>
        </p:nvSpPr>
        <p:spPr>
          <a:xfrm>
            <a:off x="10347246" y="4153376"/>
            <a:ext cx="2743200" cy="342900"/>
          </a:xfrm>
          <a:prstGeom prst="rect">
            <a:avLst/>
          </a:prstGeom>
          <a:noFill/>
          <a:ln/>
        </p:spPr>
        <p:txBody>
          <a:bodyPr wrap="none" lIns="0" tIns="0" rIns="0" bIns="0" rtlCol="0" anchor="t"/>
          <a:lstStyle/>
          <a:p>
            <a:pPr marL="0" indent="0" algn="ctr">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Stability Score</a:t>
            </a:r>
            <a:endParaRPr lang="en-US" sz="2150" dirty="0"/>
          </a:p>
        </p:txBody>
      </p:sp>
      <p:sp>
        <p:nvSpPr>
          <p:cNvPr id="11" name="Text 9"/>
          <p:cNvSpPr/>
          <p:nvPr/>
        </p:nvSpPr>
        <p:spPr>
          <a:xfrm>
            <a:off x="9671328" y="4644390"/>
            <a:ext cx="4095036" cy="395049"/>
          </a:xfrm>
          <a:prstGeom prst="rect">
            <a:avLst/>
          </a:prstGeom>
          <a:noFill/>
          <a:ln/>
        </p:spPr>
        <p:txBody>
          <a:bodyPr wrap="none" lIns="0" tIns="0" rIns="0" bIns="0" rtlCol="0" anchor="t"/>
          <a:lstStyle/>
          <a:p>
            <a:pPr marL="0" indent="0" algn="ctr">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Standardized assessment protocol</a:t>
            </a:r>
            <a:endParaRPr lang="en-US" sz="1900" dirty="0"/>
          </a:p>
        </p:txBody>
      </p:sp>
      <p:sp>
        <p:nvSpPr>
          <p:cNvPr id="12" name="Text 10"/>
          <p:cNvSpPr/>
          <p:nvPr/>
        </p:nvSpPr>
        <p:spPr>
          <a:xfrm>
            <a:off x="864037" y="5712143"/>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Stability scoring ranges from 0-2 (severe instability) to 9-10 (exceptional stability with smooth, predictable trajectory).</a:t>
            </a:r>
            <a:endParaRPr lang="en-US" sz="1900" dirty="0"/>
          </a:p>
        </p:txBody>
      </p:sp>
      <p:sp>
        <p:nvSpPr>
          <p:cNvPr id="13" name="Rectangle 12">
            <a:extLst>
              <a:ext uri="{FF2B5EF4-FFF2-40B4-BE49-F238E27FC236}">
                <a16:creationId xmlns:a16="http://schemas.microsoft.com/office/drawing/2014/main" id="{CA239BDC-2E01-2A89-2D66-9BE7B664A6CA}"/>
              </a:ext>
            </a:extLst>
          </p:cNvPr>
          <p:cNvSpPr/>
          <p:nvPr/>
        </p:nvSpPr>
        <p:spPr>
          <a:xfrm>
            <a:off x="12784975" y="7730836"/>
            <a:ext cx="1845425" cy="498764"/>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70441" y="526733"/>
            <a:ext cx="8749665" cy="531971"/>
          </a:xfrm>
          <a:prstGeom prst="rect">
            <a:avLst/>
          </a:prstGeom>
          <a:noFill/>
          <a:ln/>
        </p:spPr>
        <p:txBody>
          <a:bodyPr wrap="none" lIns="0" tIns="0" rIns="0" bIns="0" rtlCol="0" anchor="t"/>
          <a:lstStyle/>
          <a:p>
            <a:pPr marL="0" indent="0" algn="l">
              <a:lnSpc>
                <a:spcPts val="4150"/>
              </a:lnSpc>
              <a:buNone/>
            </a:pPr>
            <a:r>
              <a:rPr lang="en-US" sz="3350" b="1" dirty="0">
                <a:solidFill>
                  <a:srgbClr val="FFE14D"/>
                </a:solidFill>
                <a:latin typeface="Comfortaa Bold" pitchFamily="34" charset="0"/>
                <a:ea typeface="Comfortaa Bold" pitchFamily="34" charset="-122"/>
                <a:cs typeface="Comfortaa Bold" pitchFamily="34" charset="-120"/>
              </a:rPr>
              <a:t>Equipment and Material Specifications</a:t>
            </a:r>
            <a:endParaRPr lang="en-US" sz="3350" dirty="0"/>
          </a:p>
        </p:txBody>
      </p:sp>
      <p:sp>
        <p:nvSpPr>
          <p:cNvPr id="3" name="Shape 1"/>
          <p:cNvSpPr/>
          <p:nvPr/>
        </p:nvSpPr>
        <p:spPr>
          <a:xfrm>
            <a:off x="670441" y="1441728"/>
            <a:ext cx="13289518" cy="1422559"/>
          </a:xfrm>
          <a:prstGeom prst="roundRect">
            <a:avLst>
              <a:gd name="adj" fmla="val 20198"/>
            </a:avLst>
          </a:prstGeom>
          <a:solidFill>
            <a:srgbClr val="27272B"/>
          </a:solidFill>
          <a:ln w="22860">
            <a:solidFill>
              <a:srgbClr val="5F5F63"/>
            </a:solidFill>
            <a:prstDash val="solid"/>
          </a:ln>
        </p:spPr>
      </p:sp>
      <p:sp>
        <p:nvSpPr>
          <p:cNvPr id="4" name="Shape 2"/>
          <p:cNvSpPr/>
          <p:nvPr/>
        </p:nvSpPr>
        <p:spPr>
          <a:xfrm>
            <a:off x="693301" y="1464588"/>
            <a:ext cx="766167" cy="1376839"/>
          </a:xfrm>
          <a:prstGeom prst="roundRect">
            <a:avLst>
              <a:gd name="adj" fmla="val 33922"/>
            </a:avLst>
          </a:prstGeom>
          <a:solidFill>
            <a:srgbClr val="46464A"/>
          </a:solidFill>
          <a:ln/>
        </p:spPr>
      </p:sp>
      <p:pic>
        <p:nvPicPr>
          <p:cNvPr id="5" name="Image 0" descr="preencoded.png"/>
          <p:cNvPicPr>
            <a:picLocks noChangeAspect="1"/>
          </p:cNvPicPr>
          <p:nvPr/>
        </p:nvPicPr>
        <p:blipFill>
          <a:blip r:embed="rId3"/>
          <a:stretch>
            <a:fillRect/>
          </a:stretch>
        </p:blipFill>
        <p:spPr>
          <a:xfrm>
            <a:off x="932736" y="1973461"/>
            <a:ext cx="287298" cy="359092"/>
          </a:xfrm>
          <a:prstGeom prst="rect">
            <a:avLst/>
          </a:prstGeom>
        </p:spPr>
      </p:pic>
      <p:sp>
        <p:nvSpPr>
          <p:cNvPr id="6" name="Text 3"/>
          <p:cNvSpPr/>
          <p:nvPr/>
        </p:nvSpPr>
        <p:spPr>
          <a:xfrm>
            <a:off x="1650921" y="1656040"/>
            <a:ext cx="2167890" cy="266105"/>
          </a:xfrm>
          <a:prstGeom prst="rect">
            <a:avLst/>
          </a:prstGeom>
          <a:noFill/>
          <a:ln/>
        </p:spPr>
        <p:txBody>
          <a:bodyPr wrap="none" lIns="0" tIns="0" rIns="0" bIns="0" rtlCol="0" anchor="t"/>
          <a:lstStyle/>
          <a:p>
            <a:pPr marL="0" indent="0" algn="l">
              <a:lnSpc>
                <a:spcPts val="2050"/>
              </a:lnSpc>
              <a:buNone/>
            </a:pPr>
            <a:r>
              <a:rPr lang="en-US" sz="1650" b="1" dirty="0">
                <a:solidFill>
                  <a:srgbClr val="D7D4CC"/>
                </a:solidFill>
                <a:latin typeface="Comfortaa Bold" pitchFamily="34" charset="0"/>
                <a:ea typeface="Comfortaa Bold" pitchFamily="34" charset="-122"/>
                <a:cs typeface="Comfortaa Bold" pitchFamily="34" charset="-120"/>
              </a:rPr>
              <a:t>Measurement Tools</a:t>
            </a:r>
            <a:endParaRPr lang="en-US" sz="1650" dirty="0"/>
          </a:p>
        </p:txBody>
      </p:sp>
      <p:sp>
        <p:nvSpPr>
          <p:cNvPr id="7" name="Text 4"/>
          <p:cNvSpPr/>
          <p:nvPr/>
        </p:nvSpPr>
        <p:spPr>
          <a:xfrm>
            <a:off x="1650921" y="2037040"/>
            <a:ext cx="12286178" cy="612934"/>
          </a:xfrm>
          <a:prstGeom prst="rect">
            <a:avLst/>
          </a:prstGeom>
          <a:noFill/>
          <a:ln/>
        </p:spPr>
        <p:txBody>
          <a:bodyPr wrap="square" lIns="0" tIns="0" rIns="0" bIns="0" rtlCol="0" anchor="t"/>
          <a:lstStyle/>
          <a:p>
            <a:pPr marL="0" indent="0" algn="l">
              <a:lnSpc>
                <a:spcPts val="2400"/>
              </a:lnSpc>
              <a:buNone/>
            </a:pPr>
            <a:r>
              <a:rPr lang="en-US" sz="1500" dirty="0">
                <a:solidFill>
                  <a:srgbClr val="D7D4CC"/>
                </a:solidFill>
                <a:latin typeface="Raleway Medium" pitchFamily="34" charset="0"/>
                <a:ea typeface="Raleway Medium" pitchFamily="34" charset="-122"/>
                <a:cs typeface="Raleway Medium" pitchFamily="34" charset="-120"/>
              </a:rPr>
              <a:t>Distance is measured with a measuring tape. Airtime is calculated by Lucidraft's frame count, with an optional manual stopwatch for verification.</a:t>
            </a:r>
            <a:endParaRPr lang="en-US" sz="1500" dirty="0"/>
          </a:p>
        </p:txBody>
      </p:sp>
      <p:sp>
        <p:nvSpPr>
          <p:cNvPr id="8" name="Shape 5"/>
          <p:cNvSpPr/>
          <p:nvPr/>
        </p:nvSpPr>
        <p:spPr>
          <a:xfrm>
            <a:off x="670441" y="3055739"/>
            <a:ext cx="13289518" cy="1422559"/>
          </a:xfrm>
          <a:prstGeom prst="roundRect">
            <a:avLst>
              <a:gd name="adj" fmla="val 20198"/>
            </a:avLst>
          </a:prstGeom>
          <a:solidFill>
            <a:srgbClr val="27272B"/>
          </a:solidFill>
          <a:ln w="22860">
            <a:solidFill>
              <a:srgbClr val="5F5F63"/>
            </a:solidFill>
            <a:prstDash val="solid"/>
          </a:ln>
        </p:spPr>
      </p:sp>
      <p:sp>
        <p:nvSpPr>
          <p:cNvPr id="9" name="Shape 6"/>
          <p:cNvSpPr/>
          <p:nvPr/>
        </p:nvSpPr>
        <p:spPr>
          <a:xfrm>
            <a:off x="693301" y="3078599"/>
            <a:ext cx="766167" cy="1376839"/>
          </a:xfrm>
          <a:prstGeom prst="roundRect">
            <a:avLst>
              <a:gd name="adj" fmla="val 33922"/>
            </a:avLst>
          </a:prstGeom>
          <a:solidFill>
            <a:srgbClr val="46464A"/>
          </a:solidFill>
          <a:ln/>
        </p:spPr>
      </p:sp>
      <p:pic>
        <p:nvPicPr>
          <p:cNvPr id="10" name="Image 1" descr="preencoded.png"/>
          <p:cNvPicPr>
            <a:picLocks noChangeAspect="1"/>
          </p:cNvPicPr>
          <p:nvPr/>
        </p:nvPicPr>
        <p:blipFill>
          <a:blip r:embed="rId4"/>
          <a:stretch>
            <a:fillRect/>
          </a:stretch>
        </p:blipFill>
        <p:spPr>
          <a:xfrm>
            <a:off x="932736" y="3587472"/>
            <a:ext cx="287298" cy="359092"/>
          </a:xfrm>
          <a:prstGeom prst="rect">
            <a:avLst/>
          </a:prstGeom>
        </p:spPr>
      </p:pic>
      <p:sp>
        <p:nvSpPr>
          <p:cNvPr id="11" name="Text 7"/>
          <p:cNvSpPr/>
          <p:nvPr/>
        </p:nvSpPr>
        <p:spPr>
          <a:xfrm>
            <a:off x="1650921" y="3270052"/>
            <a:ext cx="2128361" cy="266105"/>
          </a:xfrm>
          <a:prstGeom prst="rect">
            <a:avLst/>
          </a:prstGeom>
          <a:noFill/>
          <a:ln/>
        </p:spPr>
        <p:txBody>
          <a:bodyPr wrap="none" lIns="0" tIns="0" rIns="0" bIns="0" rtlCol="0" anchor="t"/>
          <a:lstStyle/>
          <a:p>
            <a:pPr marL="0" indent="0" algn="l">
              <a:lnSpc>
                <a:spcPts val="2050"/>
              </a:lnSpc>
              <a:buNone/>
            </a:pPr>
            <a:r>
              <a:rPr lang="en-US" sz="1650" b="1" dirty="0">
                <a:solidFill>
                  <a:srgbClr val="D7D4CC"/>
                </a:solidFill>
                <a:latin typeface="Comfortaa Bold" pitchFamily="34" charset="0"/>
                <a:ea typeface="Comfortaa Bold" pitchFamily="34" charset="-122"/>
                <a:cs typeface="Comfortaa Bold" pitchFamily="34" charset="-120"/>
              </a:rPr>
              <a:t>Recording Setup</a:t>
            </a:r>
            <a:endParaRPr lang="en-US" sz="1650" dirty="0"/>
          </a:p>
        </p:txBody>
      </p:sp>
      <p:sp>
        <p:nvSpPr>
          <p:cNvPr id="12" name="Text 8"/>
          <p:cNvSpPr/>
          <p:nvPr/>
        </p:nvSpPr>
        <p:spPr>
          <a:xfrm>
            <a:off x="1650921" y="3651052"/>
            <a:ext cx="12286178" cy="612934"/>
          </a:xfrm>
          <a:prstGeom prst="rect">
            <a:avLst/>
          </a:prstGeom>
          <a:noFill/>
          <a:ln/>
        </p:spPr>
        <p:txBody>
          <a:bodyPr wrap="square" lIns="0" tIns="0" rIns="0" bIns="0" rtlCol="0" anchor="t"/>
          <a:lstStyle/>
          <a:p>
            <a:pPr marL="0" indent="0" algn="l">
              <a:lnSpc>
                <a:spcPts val="2400"/>
              </a:lnSpc>
              <a:buNone/>
            </a:pPr>
            <a:r>
              <a:rPr lang="en-US" sz="1500" dirty="0">
                <a:solidFill>
                  <a:srgbClr val="D7D4CC"/>
                </a:solidFill>
                <a:latin typeface="Raleway Medium" pitchFamily="34" charset="0"/>
                <a:ea typeface="Raleway Medium" pitchFamily="34" charset="-122"/>
                <a:cs typeface="Raleway Medium" pitchFamily="34" charset="-120"/>
              </a:rPr>
              <a:t>Maintain consistent camera, tripod height, and distance from the flight area. Ensure adequate lighting. Monitor environmental factors like wind (&lt;2mph), temperature, and humidity for consistent results.</a:t>
            </a:r>
            <a:endParaRPr lang="en-US" sz="1500" dirty="0"/>
          </a:p>
        </p:txBody>
      </p:sp>
      <p:sp>
        <p:nvSpPr>
          <p:cNvPr id="13" name="Shape 9"/>
          <p:cNvSpPr/>
          <p:nvPr/>
        </p:nvSpPr>
        <p:spPr>
          <a:xfrm>
            <a:off x="670441" y="4669750"/>
            <a:ext cx="13289518" cy="1422559"/>
          </a:xfrm>
          <a:prstGeom prst="roundRect">
            <a:avLst>
              <a:gd name="adj" fmla="val 20198"/>
            </a:avLst>
          </a:prstGeom>
          <a:solidFill>
            <a:srgbClr val="27272B"/>
          </a:solidFill>
          <a:ln w="22860">
            <a:solidFill>
              <a:srgbClr val="5F5F63"/>
            </a:solidFill>
            <a:prstDash val="solid"/>
          </a:ln>
        </p:spPr>
      </p:sp>
      <p:sp>
        <p:nvSpPr>
          <p:cNvPr id="14" name="Shape 10"/>
          <p:cNvSpPr/>
          <p:nvPr/>
        </p:nvSpPr>
        <p:spPr>
          <a:xfrm>
            <a:off x="693301" y="4692610"/>
            <a:ext cx="766167" cy="1376839"/>
          </a:xfrm>
          <a:prstGeom prst="roundRect">
            <a:avLst>
              <a:gd name="adj" fmla="val 33922"/>
            </a:avLst>
          </a:prstGeom>
          <a:solidFill>
            <a:srgbClr val="46464A"/>
          </a:solidFill>
          <a:ln/>
        </p:spPr>
      </p:sp>
      <p:pic>
        <p:nvPicPr>
          <p:cNvPr id="15" name="Image 2" descr="preencoded.png"/>
          <p:cNvPicPr>
            <a:picLocks noChangeAspect="1"/>
          </p:cNvPicPr>
          <p:nvPr/>
        </p:nvPicPr>
        <p:blipFill>
          <a:blip r:embed="rId5"/>
          <a:stretch>
            <a:fillRect/>
          </a:stretch>
        </p:blipFill>
        <p:spPr>
          <a:xfrm>
            <a:off x="932736" y="5201483"/>
            <a:ext cx="287298" cy="359092"/>
          </a:xfrm>
          <a:prstGeom prst="rect">
            <a:avLst/>
          </a:prstGeom>
        </p:spPr>
      </p:pic>
      <p:sp>
        <p:nvSpPr>
          <p:cNvPr id="16" name="Text 11"/>
          <p:cNvSpPr/>
          <p:nvPr/>
        </p:nvSpPr>
        <p:spPr>
          <a:xfrm>
            <a:off x="1650921" y="4884063"/>
            <a:ext cx="2234684" cy="266105"/>
          </a:xfrm>
          <a:prstGeom prst="rect">
            <a:avLst/>
          </a:prstGeom>
          <a:noFill/>
          <a:ln/>
        </p:spPr>
        <p:txBody>
          <a:bodyPr wrap="none" lIns="0" tIns="0" rIns="0" bIns="0" rtlCol="0" anchor="t"/>
          <a:lstStyle/>
          <a:p>
            <a:pPr marL="0" indent="0" algn="l">
              <a:lnSpc>
                <a:spcPts val="2050"/>
              </a:lnSpc>
              <a:buNone/>
            </a:pPr>
            <a:r>
              <a:rPr lang="en-US" sz="1650" b="1" dirty="0">
                <a:solidFill>
                  <a:srgbClr val="D7D4CC"/>
                </a:solidFill>
                <a:latin typeface="Comfortaa Bold" pitchFamily="34" charset="0"/>
                <a:ea typeface="Comfortaa Bold" pitchFamily="34" charset="-122"/>
                <a:cs typeface="Comfortaa Bold" pitchFamily="34" charset="-120"/>
              </a:rPr>
              <a:t>Computing Platform</a:t>
            </a:r>
            <a:endParaRPr lang="en-US" sz="1650" dirty="0"/>
          </a:p>
        </p:txBody>
      </p:sp>
      <p:sp>
        <p:nvSpPr>
          <p:cNvPr id="17" name="Text 12"/>
          <p:cNvSpPr/>
          <p:nvPr/>
        </p:nvSpPr>
        <p:spPr>
          <a:xfrm>
            <a:off x="1650921" y="5265063"/>
            <a:ext cx="12286178" cy="612934"/>
          </a:xfrm>
          <a:prstGeom prst="rect">
            <a:avLst/>
          </a:prstGeom>
          <a:noFill/>
          <a:ln/>
        </p:spPr>
        <p:txBody>
          <a:bodyPr wrap="square" lIns="0" tIns="0" rIns="0" bIns="0" rtlCol="0" anchor="t"/>
          <a:lstStyle/>
          <a:p>
            <a:pPr marL="0" indent="0" algn="l">
              <a:lnSpc>
                <a:spcPts val="2400"/>
              </a:lnSpc>
              <a:buNone/>
            </a:pPr>
            <a:r>
              <a:rPr lang="en-US" sz="1500" dirty="0">
                <a:solidFill>
                  <a:srgbClr val="D7D4CC"/>
                </a:solidFill>
                <a:latin typeface="Raleway Medium" pitchFamily="34" charset="0"/>
                <a:ea typeface="Raleway Medium" pitchFamily="34" charset="-122"/>
                <a:cs typeface="Raleway Medium" pitchFamily="34" charset="-120"/>
              </a:rPr>
              <a:t>A standard computer running Python with OpenCV is sufficient. No specialized hardware is needed beyond a basic webcam or smartphone for video recording, with minimal processing power required for analysis.</a:t>
            </a:r>
            <a:endParaRPr lang="en-US" sz="1500" dirty="0"/>
          </a:p>
        </p:txBody>
      </p:sp>
      <p:sp>
        <p:nvSpPr>
          <p:cNvPr id="18" name="Shape 13"/>
          <p:cNvSpPr/>
          <p:nvPr/>
        </p:nvSpPr>
        <p:spPr>
          <a:xfrm>
            <a:off x="670441" y="6283762"/>
            <a:ext cx="13289518" cy="1422559"/>
          </a:xfrm>
          <a:prstGeom prst="roundRect">
            <a:avLst>
              <a:gd name="adj" fmla="val 20198"/>
            </a:avLst>
          </a:prstGeom>
          <a:solidFill>
            <a:srgbClr val="27272B"/>
          </a:solidFill>
          <a:ln w="22860">
            <a:solidFill>
              <a:srgbClr val="5F5F63"/>
            </a:solidFill>
            <a:prstDash val="solid"/>
          </a:ln>
        </p:spPr>
      </p:sp>
      <p:sp>
        <p:nvSpPr>
          <p:cNvPr id="19" name="Shape 14"/>
          <p:cNvSpPr/>
          <p:nvPr/>
        </p:nvSpPr>
        <p:spPr>
          <a:xfrm>
            <a:off x="693301" y="6306622"/>
            <a:ext cx="766167" cy="1376839"/>
          </a:xfrm>
          <a:prstGeom prst="roundRect">
            <a:avLst>
              <a:gd name="adj" fmla="val 33922"/>
            </a:avLst>
          </a:prstGeom>
          <a:solidFill>
            <a:srgbClr val="46464A"/>
          </a:solidFill>
          <a:ln/>
        </p:spPr>
      </p:sp>
      <p:pic>
        <p:nvPicPr>
          <p:cNvPr id="20" name="Image 3" descr="preencoded.png"/>
          <p:cNvPicPr>
            <a:picLocks noChangeAspect="1"/>
          </p:cNvPicPr>
          <p:nvPr/>
        </p:nvPicPr>
        <p:blipFill>
          <a:blip r:embed="rId6"/>
          <a:stretch>
            <a:fillRect/>
          </a:stretch>
        </p:blipFill>
        <p:spPr>
          <a:xfrm>
            <a:off x="932736" y="6815495"/>
            <a:ext cx="287298" cy="359092"/>
          </a:xfrm>
          <a:prstGeom prst="rect">
            <a:avLst/>
          </a:prstGeom>
        </p:spPr>
      </p:pic>
      <p:sp>
        <p:nvSpPr>
          <p:cNvPr id="21" name="Text 15"/>
          <p:cNvSpPr/>
          <p:nvPr/>
        </p:nvSpPr>
        <p:spPr>
          <a:xfrm>
            <a:off x="1650921" y="6498074"/>
            <a:ext cx="2822377" cy="266105"/>
          </a:xfrm>
          <a:prstGeom prst="rect">
            <a:avLst/>
          </a:prstGeom>
          <a:noFill/>
          <a:ln/>
        </p:spPr>
        <p:txBody>
          <a:bodyPr wrap="none" lIns="0" tIns="0" rIns="0" bIns="0" rtlCol="0" anchor="t"/>
          <a:lstStyle/>
          <a:p>
            <a:pPr marL="0" indent="0" algn="l">
              <a:lnSpc>
                <a:spcPts val="2050"/>
              </a:lnSpc>
              <a:buNone/>
            </a:pPr>
            <a:r>
              <a:rPr lang="en-US" sz="1650" b="1" dirty="0">
                <a:solidFill>
                  <a:srgbClr val="D7D4CC"/>
                </a:solidFill>
                <a:latin typeface="Comfortaa Bold" pitchFamily="34" charset="0"/>
                <a:ea typeface="Comfortaa Bold" pitchFamily="34" charset="-122"/>
                <a:cs typeface="Comfortaa Bold" pitchFamily="34" charset="-120"/>
              </a:rPr>
              <a:t>Material Standardization</a:t>
            </a:r>
            <a:endParaRPr lang="en-US" sz="1650" dirty="0"/>
          </a:p>
        </p:txBody>
      </p:sp>
      <p:sp>
        <p:nvSpPr>
          <p:cNvPr id="22" name="Text 16"/>
          <p:cNvSpPr/>
          <p:nvPr/>
        </p:nvSpPr>
        <p:spPr>
          <a:xfrm>
            <a:off x="1650921" y="6879074"/>
            <a:ext cx="12286178" cy="612934"/>
          </a:xfrm>
          <a:prstGeom prst="rect">
            <a:avLst/>
          </a:prstGeom>
          <a:noFill/>
          <a:ln/>
        </p:spPr>
        <p:txBody>
          <a:bodyPr wrap="square" lIns="0" tIns="0" rIns="0" bIns="0" rtlCol="0" anchor="t"/>
          <a:lstStyle/>
          <a:p>
            <a:pPr marL="0" indent="0" algn="l">
              <a:lnSpc>
                <a:spcPts val="2400"/>
              </a:lnSpc>
              <a:buNone/>
            </a:pPr>
            <a:r>
              <a:rPr lang="en-US" sz="1500" dirty="0">
                <a:solidFill>
                  <a:srgbClr val="D7D4CC"/>
                </a:solidFill>
                <a:latin typeface="Raleway Medium" pitchFamily="34" charset="0"/>
                <a:ea typeface="Raleway Medium" pitchFamily="34" charset="-122"/>
                <a:cs typeface="Raleway Medium" pitchFamily="34" charset="-120"/>
              </a:rPr>
              <a:t>Primary material is paper (70-80gsm for origami, 200-300gsm for stiffer designs). Secondary materials include tape for reinforcement, a ruler for crisp folds, paper clips for weight adjustment, and rubber bands for launcher use.</a:t>
            </a:r>
            <a:endParaRPr lang="en-US" sz="1500" dirty="0"/>
          </a:p>
        </p:txBody>
      </p:sp>
      <p:sp>
        <p:nvSpPr>
          <p:cNvPr id="23" name="Rectangle 22">
            <a:extLst>
              <a:ext uri="{FF2B5EF4-FFF2-40B4-BE49-F238E27FC236}">
                <a16:creationId xmlns:a16="http://schemas.microsoft.com/office/drawing/2014/main" id="{2FBA35A8-F1CE-6F74-ABE6-E7B96968A5E3}"/>
              </a:ext>
            </a:extLst>
          </p:cNvPr>
          <p:cNvSpPr/>
          <p:nvPr/>
        </p:nvSpPr>
        <p:spPr>
          <a:xfrm>
            <a:off x="12784975" y="7730836"/>
            <a:ext cx="1845425" cy="498764"/>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5319" y="654963"/>
            <a:ext cx="7853362" cy="1024176"/>
          </a:xfrm>
          <a:prstGeom prst="rect">
            <a:avLst/>
          </a:prstGeom>
          <a:noFill/>
          <a:ln/>
        </p:spPr>
        <p:txBody>
          <a:bodyPr wrap="square" lIns="0" tIns="0" rIns="0" bIns="0" rtlCol="0" anchor="t"/>
          <a:lstStyle/>
          <a:p>
            <a:pPr marL="0" indent="0" algn="l">
              <a:lnSpc>
                <a:spcPts val="4000"/>
              </a:lnSpc>
              <a:buNone/>
            </a:pPr>
            <a:r>
              <a:rPr lang="en-US" sz="3200" b="1" dirty="0">
                <a:solidFill>
                  <a:srgbClr val="FFE14D"/>
                </a:solidFill>
                <a:latin typeface="Comfortaa Bold" pitchFamily="34" charset="0"/>
                <a:ea typeface="Comfortaa Bold" pitchFamily="34" charset="-122"/>
                <a:cs typeface="Comfortaa Bold" pitchFamily="34" charset="-120"/>
              </a:rPr>
              <a:t>Operator Consistency and Bias Mitigation</a:t>
            </a:r>
            <a:endParaRPr lang="en-US" sz="3200" dirty="0"/>
          </a:p>
        </p:txBody>
      </p:sp>
      <p:sp>
        <p:nvSpPr>
          <p:cNvPr id="4" name="Shape 1"/>
          <p:cNvSpPr/>
          <p:nvPr/>
        </p:nvSpPr>
        <p:spPr>
          <a:xfrm>
            <a:off x="645319" y="1955602"/>
            <a:ext cx="3834527" cy="3307437"/>
          </a:xfrm>
          <a:prstGeom prst="roundRect">
            <a:avLst>
              <a:gd name="adj" fmla="val 8362"/>
            </a:avLst>
          </a:prstGeom>
          <a:solidFill>
            <a:srgbClr val="46464A"/>
          </a:solidFill>
          <a:ln/>
        </p:spPr>
      </p:sp>
      <p:sp>
        <p:nvSpPr>
          <p:cNvPr id="5" name="Shape 2"/>
          <p:cNvSpPr/>
          <p:nvPr/>
        </p:nvSpPr>
        <p:spPr>
          <a:xfrm>
            <a:off x="829628" y="2139910"/>
            <a:ext cx="553045" cy="553045"/>
          </a:xfrm>
          <a:prstGeom prst="roundRect">
            <a:avLst>
              <a:gd name="adj" fmla="val 16532263"/>
            </a:avLst>
          </a:prstGeom>
          <a:solidFill>
            <a:srgbClr val="FFE14D"/>
          </a:solidFill>
          <a:ln/>
        </p:spPr>
      </p:sp>
      <p:pic>
        <p:nvPicPr>
          <p:cNvPr id="6" name="Image 1" descr="preencoded.png"/>
          <p:cNvPicPr>
            <a:picLocks noChangeAspect="1"/>
          </p:cNvPicPr>
          <p:nvPr/>
        </p:nvPicPr>
        <p:blipFill>
          <a:blip r:embed="rId4"/>
          <a:stretch>
            <a:fillRect/>
          </a:stretch>
        </p:blipFill>
        <p:spPr>
          <a:xfrm>
            <a:off x="981670" y="2260878"/>
            <a:ext cx="248841" cy="311110"/>
          </a:xfrm>
          <a:prstGeom prst="rect">
            <a:avLst/>
          </a:prstGeom>
        </p:spPr>
      </p:pic>
      <p:sp>
        <p:nvSpPr>
          <p:cNvPr id="7" name="Text 3"/>
          <p:cNvSpPr/>
          <p:nvPr/>
        </p:nvSpPr>
        <p:spPr>
          <a:xfrm>
            <a:off x="829628" y="2877264"/>
            <a:ext cx="2168962" cy="256103"/>
          </a:xfrm>
          <a:prstGeom prst="rect">
            <a:avLst/>
          </a:prstGeom>
          <a:noFill/>
          <a:ln/>
        </p:spPr>
        <p:txBody>
          <a:bodyPr wrap="none" lIns="0" tIns="0" rIns="0" bIns="0" rtlCol="0" anchor="t"/>
          <a:lstStyle/>
          <a:p>
            <a:pPr marL="0" indent="0" algn="l">
              <a:lnSpc>
                <a:spcPts val="2000"/>
              </a:lnSpc>
              <a:buNone/>
            </a:pPr>
            <a:r>
              <a:rPr lang="en-US" sz="1600" b="1" dirty="0">
                <a:solidFill>
                  <a:srgbClr val="D7D4CC"/>
                </a:solidFill>
                <a:latin typeface="Comfortaa Bold" pitchFamily="34" charset="0"/>
                <a:ea typeface="Comfortaa Bold" pitchFamily="34" charset="-122"/>
                <a:cs typeface="Comfortaa Bold" pitchFamily="34" charset="-120"/>
              </a:rPr>
              <a:t>Dedicated Operator</a:t>
            </a:r>
            <a:endParaRPr lang="en-US" sz="1600" dirty="0"/>
          </a:p>
        </p:txBody>
      </p:sp>
      <p:sp>
        <p:nvSpPr>
          <p:cNvPr id="8" name="Text 4"/>
          <p:cNvSpPr/>
          <p:nvPr/>
        </p:nvSpPr>
        <p:spPr>
          <a:xfrm>
            <a:off x="829628" y="3243977"/>
            <a:ext cx="3465909" cy="590074"/>
          </a:xfrm>
          <a:prstGeom prst="rect">
            <a:avLst/>
          </a:prstGeom>
          <a:noFill/>
          <a:ln/>
        </p:spPr>
        <p:txBody>
          <a:bodyPr wrap="square" lIns="0" tIns="0" rIns="0" bIns="0" rtlCol="0" anchor="t"/>
          <a:lstStyle/>
          <a:p>
            <a:pPr marL="0" indent="0" algn="l">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Different people have different throwing style which can affect the results</a:t>
            </a:r>
            <a:endParaRPr lang="en-US" sz="1450" dirty="0"/>
          </a:p>
        </p:txBody>
      </p:sp>
      <p:sp>
        <p:nvSpPr>
          <p:cNvPr id="9" name="Shape 5"/>
          <p:cNvSpPr/>
          <p:nvPr/>
        </p:nvSpPr>
        <p:spPr>
          <a:xfrm>
            <a:off x="4664154" y="1955602"/>
            <a:ext cx="3834527" cy="3307437"/>
          </a:xfrm>
          <a:prstGeom prst="roundRect">
            <a:avLst>
              <a:gd name="adj" fmla="val 8362"/>
            </a:avLst>
          </a:prstGeom>
          <a:solidFill>
            <a:srgbClr val="46464A"/>
          </a:solidFill>
          <a:ln/>
        </p:spPr>
      </p:sp>
      <p:sp>
        <p:nvSpPr>
          <p:cNvPr id="10" name="Shape 6"/>
          <p:cNvSpPr/>
          <p:nvPr/>
        </p:nvSpPr>
        <p:spPr>
          <a:xfrm>
            <a:off x="4848463" y="2139910"/>
            <a:ext cx="553045" cy="553045"/>
          </a:xfrm>
          <a:prstGeom prst="roundRect">
            <a:avLst>
              <a:gd name="adj" fmla="val 16532263"/>
            </a:avLst>
          </a:prstGeom>
          <a:solidFill>
            <a:srgbClr val="FFE14D"/>
          </a:solidFill>
          <a:ln/>
        </p:spPr>
      </p:sp>
      <p:pic>
        <p:nvPicPr>
          <p:cNvPr id="11" name="Image 2" descr="preencoded.png"/>
          <p:cNvPicPr>
            <a:picLocks noChangeAspect="1"/>
          </p:cNvPicPr>
          <p:nvPr/>
        </p:nvPicPr>
        <p:blipFill>
          <a:blip r:embed="rId5"/>
          <a:stretch>
            <a:fillRect/>
          </a:stretch>
        </p:blipFill>
        <p:spPr>
          <a:xfrm>
            <a:off x="5000506" y="2260878"/>
            <a:ext cx="248841" cy="311110"/>
          </a:xfrm>
          <a:prstGeom prst="rect">
            <a:avLst/>
          </a:prstGeom>
        </p:spPr>
      </p:pic>
      <p:sp>
        <p:nvSpPr>
          <p:cNvPr id="12" name="Text 7"/>
          <p:cNvSpPr/>
          <p:nvPr/>
        </p:nvSpPr>
        <p:spPr>
          <a:xfrm>
            <a:off x="4848463" y="2877264"/>
            <a:ext cx="2048589" cy="256103"/>
          </a:xfrm>
          <a:prstGeom prst="rect">
            <a:avLst/>
          </a:prstGeom>
          <a:noFill/>
          <a:ln/>
        </p:spPr>
        <p:txBody>
          <a:bodyPr wrap="none" lIns="0" tIns="0" rIns="0" bIns="0" rtlCol="0" anchor="t"/>
          <a:lstStyle/>
          <a:p>
            <a:pPr marL="0" indent="0" algn="l">
              <a:lnSpc>
                <a:spcPts val="2000"/>
              </a:lnSpc>
              <a:buNone/>
            </a:pPr>
            <a:r>
              <a:rPr lang="en-US" sz="1600" b="1" dirty="0">
                <a:solidFill>
                  <a:srgbClr val="D7D4CC"/>
                </a:solidFill>
                <a:latin typeface="Comfortaa Bold" pitchFamily="34" charset="0"/>
                <a:ea typeface="Comfortaa Bold" pitchFamily="34" charset="-122"/>
                <a:cs typeface="Comfortaa Bold" pitchFamily="34" charset="-120"/>
              </a:rPr>
              <a:t>Consistent Throws</a:t>
            </a:r>
            <a:endParaRPr lang="en-US" sz="1600" dirty="0"/>
          </a:p>
        </p:txBody>
      </p:sp>
      <p:sp>
        <p:nvSpPr>
          <p:cNvPr id="13" name="Text 8"/>
          <p:cNvSpPr/>
          <p:nvPr/>
        </p:nvSpPr>
        <p:spPr>
          <a:xfrm>
            <a:off x="4848463" y="3243977"/>
            <a:ext cx="3465909" cy="885111"/>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D7D4CC"/>
                </a:solidFill>
                <a:latin typeface="Raleway Medium" pitchFamily="34" charset="0"/>
                <a:ea typeface="Raleway Medium" pitchFamily="34" charset="-122"/>
                <a:cs typeface="Raleway Medium" pitchFamily="34" charset="-120"/>
              </a:rPr>
              <a:t>Maintain a standardized throwing technique (angle, release height, force).</a:t>
            </a:r>
            <a:endParaRPr lang="en-US" sz="1450" dirty="0"/>
          </a:p>
        </p:txBody>
      </p:sp>
      <p:sp>
        <p:nvSpPr>
          <p:cNvPr id="14" name="Text 9"/>
          <p:cNvSpPr/>
          <p:nvPr/>
        </p:nvSpPr>
        <p:spPr>
          <a:xfrm>
            <a:off x="4848463" y="4193619"/>
            <a:ext cx="3465909" cy="885111"/>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D7D4CC"/>
                </a:solidFill>
                <a:latin typeface="Raleway Medium" pitchFamily="34" charset="0"/>
                <a:ea typeface="Raleway Medium" pitchFamily="34" charset="-122"/>
                <a:cs typeface="Raleway Medium" pitchFamily="34" charset="-120"/>
              </a:rPr>
              <a:t>Validate repeatability with baseline throws (e.g., distance variation &lt; 30%).</a:t>
            </a:r>
            <a:endParaRPr lang="en-US" sz="1450" dirty="0"/>
          </a:p>
        </p:txBody>
      </p:sp>
      <p:sp>
        <p:nvSpPr>
          <p:cNvPr id="15" name="Shape 10"/>
          <p:cNvSpPr/>
          <p:nvPr/>
        </p:nvSpPr>
        <p:spPr>
          <a:xfrm>
            <a:off x="645319" y="5447348"/>
            <a:ext cx="7853362" cy="2127290"/>
          </a:xfrm>
          <a:prstGeom prst="roundRect">
            <a:avLst>
              <a:gd name="adj" fmla="val 13001"/>
            </a:avLst>
          </a:prstGeom>
          <a:solidFill>
            <a:srgbClr val="46464A"/>
          </a:solidFill>
          <a:ln/>
        </p:spPr>
      </p:sp>
      <p:sp>
        <p:nvSpPr>
          <p:cNvPr id="16" name="Shape 11"/>
          <p:cNvSpPr/>
          <p:nvPr/>
        </p:nvSpPr>
        <p:spPr>
          <a:xfrm>
            <a:off x="829628" y="5631656"/>
            <a:ext cx="553045" cy="553045"/>
          </a:xfrm>
          <a:prstGeom prst="roundRect">
            <a:avLst>
              <a:gd name="adj" fmla="val 16532263"/>
            </a:avLst>
          </a:prstGeom>
          <a:solidFill>
            <a:srgbClr val="FFE14D"/>
          </a:solidFill>
          <a:ln/>
        </p:spPr>
      </p:sp>
      <p:pic>
        <p:nvPicPr>
          <p:cNvPr id="17" name="Image 3" descr="preencoded.png"/>
          <p:cNvPicPr>
            <a:picLocks noChangeAspect="1"/>
          </p:cNvPicPr>
          <p:nvPr/>
        </p:nvPicPr>
        <p:blipFill>
          <a:blip r:embed="rId6"/>
          <a:stretch>
            <a:fillRect/>
          </a:stretch>
        </p:blipFill>
        <p:spPr>
          <a:xfrm>
            <a:off x="981670" y="5752624"/>
            <a:ext cx="248841" cy="311110"/>
          </a:xfrm>
          <a:prstGeom prst="rect">
            <a:avLst/>
          </a:prstGeom>
        </p:spPr>
      </p:pic>
      <p:sp>
        <p:nvSpPr>
          <p:cNvPr id="18" name="Text 12"/>
          <p:cNvSpPr/>
          <p:nvPr/>
        </p:nvSpPr>
        <p:spPr>
          <a:xfrm>
            <a:off x="829628" y="6369010"/>
            <a:ext cx="2048589" cy="256103"/>
          </a:xfrm>
          <a:prstGeom prst="rect">
            <a:avLst/>
          </a:prstGeom>
          <a:noFill/>
          <a:ln/>
        </p:spPr>
        <p:txBody>
          <a:bodyPr wrap="none" lIns="0" tIns="0" rIns="0" bIns="0" rtlCol="0" anchor="t"/>
          <a:lstStyle/>
          <a:p>
            <a:pPr marL="0" indent="0" algn="l">
              <a:lnSpc>
                <a:spcPts val="2000"/>
              </a:lnSpc>
              <a:buNone/>
            </a:pPr>
            <a:r>
              <a:rPr lang="en-US" sz="1600" b="1" dirty="0">
                <a:solidFill>
                  <a:srgbClr val="D7D4CC"/>
                </a:solidFill>
                <a:latin typeface="Comfortaa Bold" pitchFamily="34" charset="0"/>
                <a:ea typeface="Comfortaa Bold" pitchFamily="34" charset="-122"/>
                <a:cs typeface="Comfortaa Bold" pitchFamily="34" charset="-120"/>
              </a:rPr>
              <a:t>Cross-Validation</a:t>
            </a:r>
            <a:endParaRPr lang="en-US" sz="1600" dirty="0"/>
          </a:p>
        </p:txBody>
      </p:sp>
      <p:sp>
        <p:nvSpPr>
          <p:cNvPr id="19" name="Text 13"/>
          <p:cNvSpPr/>
          <p:nvPr/>
        </p:nvSpPr>
        <p:spPr>
          <a:xfrm>
            <a:off x="829628" y="6735723"/>
            <a:ext cx="7484745" cy="295037"/>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D7D4CC"/>
                </a:solidFill>
                <a:latin typeface="Raleway Medium" pitchFamily="34" charset="0"/>
                <a:ea typeface="Raleway Medium" pitchFamily="34" charset="-122"/>
                <a:cs typeface="Raleway Medium" pitchFamily="34" charset="-120"/>
              </a:rPr>
              <a:t>Key designs are cross-validated by 2-3 different operators.</a:t>
            </a:r>
            <a:endParaRPr lang="en-US" sz="1450" dirty="0"/>
          </a:p>
        </p:txBody>
      </p:sp>
      <p:sp>
        <p:nvSpPr>
          <p:cNvPr id="20" name="Text 14"/>
          <p:cNvSpPr/>
          <p:nvPr/>
        </p:nvSpPr>
        <p:spPr>
          <a:xfrm>
            <a:off x="829628" y="7095292"/>
            <a:ext cx="7484745" cy="295037"/>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D7D4CC"/>
                </a:solidFill>
                <a:latin typeface="Raleway Medium" pitchFamily="34" charset="0"/>
                <a:ea typeface="Raleway Medium" pitchFamily="34" charset="-122"/>
                <a:cs typeface="Raleway Medium" pitchFamily="34" charset="-120"/>
              </a:rPr>
              <a:t>This mitigates bias and confirms design improvements are not operator-specific.</a:t>
            </a:r>
            <a:endParaRPr lang="en-US" sz="1450" dirty="0"/>
          </a:p>
        </p:txBody>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33199" y="844510"/>
            <a:ext cx="12964001" cy="1322308"/>
          </a:xfrm>
          <a:prstGeom prst="rect">
            <a:avLst/>
          </a:prstGeom>
          <a:noFill/>
          <a:ln/>
        </p:spPr>
        <p:txBody>
          <a:bodyPr wrap="square" lIns="0" tIns="0" rIns="0" bIns="0" rtlCol="0" anchor="t"/>
          <a:lstStyle/>
          <a:p>
            <a:pPr marL="0" indent="0" algn="l">
              <a:lnSpc>
                <a:spcPts val="5200"/>
              </a:lnSpc>
              <a:buNone/>
            </a:pPr>
            <a:r>
              <a:rPr lang="en-US" sz="4150" b="1" dirty="0">
                <a:solidFill>
                  <a:srgbClr val="FFE14D"/>
                </a:solidFill>
                <a:latin typeface="Comfortaa Bold" pitchFamily="34" charset="0"/>
                <a:ea typeface="Comfortaa Bold" pitchFamily="34" charset="-122"/>
                <a:cs typeface="Comfortaa Bold" pitchFamily="34" charset="-120"/>
              </a:rPr>
              <a:t>Micro-UAV Translation Assessment Methodology</a:t>
            </a:r>
            <a:endParaRPr lang="en-US" sz="4150" dirty="0"/>
          </a:p>
        </p:txBody>
      </p:sp>
      <p:sp>
        <p:nvSpPr>
          <p:cNvPr id="3" name="Shape 1"/>
          <p:cNvSpPr/>
          <p:nvPr/>
        </p:nvSpPr>
        <p:spPr>
          <a:xfrm>
            <a:off x="833199" y="3000018"/>
            <a:ext cx="4162663" cy="4384953"/>
          </a:xfrm>
          <a:prstGeom prst="roundRect">
            <a:avLst>
              <a:gd name="adj" fmla="val 3515"/>
            </a:avLst>
          </a:prstGeom>
          <a:solidFill>
            <a:srgbClr val="27272B"/>
          </a:solidFill>
          <a:ln/>
        </p:spPr>
      </p:sp>
      <p:sp>
        <p:nvSpPr>
          <p:cNvPr id="4" name="Shape 2"/>
          <p:cNvSpPr/>
          <p:nvPr/>
        </p:nvSpPr>
        <p:spPr>
          <a:xfrm>
            <a:off x="833199" y="2969538"/>
            <a:ext cx="4162663" cy="121920"/>
          </a:xfrm>
          <a:prstGeom prst="roundRect">
            <a:avLst>
              <a:gd name="adj" fmla="val 292902"/>
            </a:avLst>
          </a:prstGeom>
          <a:solidFill>
            <a:srgbClr val="FFE14D"/>
          </a:solidFill>
          <a:ln/>
        </p:spPr>
      </p:sp>
      <p:sp>
        <p:nvSpPr>
          <p:cNvPr id="5" name="Shape 3"/>
          <p:cNvSpPr/>
          <p:nvPr/>
        </p:nvSpPr>
        <p:spPr>
          <a:xfrm>
            <a:off x="2557463" y="2642949"/>
            <a:ext cx="714137" cy="714137"/>
          </a:xfrm>
          <a:prstGeom prst="roundRect">
            <a:avLst>
              <a:gd name="adj" fmla="val 128043"/>
            </a:avLst>
          </a:prstGeom>
          <a:solidFill>
            <a:srgbClr val="FFE14D"/>
          </a:solidFill>
          <a:ln/>
        </p:spPr>
      </p:sp>
      <p:sp>
        <p:nvSpPr>
          <p:cNvPr id="6" name="Text 4"/>
          <p:cNvSpPr/>
          <p:nvPr/>
        </p:nvSpPr>
        <p:spPr>
          <a:xfrm>
            <a:off x="2838159" y="2788174"/>
            <a:ext cx="285631" cy="357068"/>
          </a:xfrm>
          <a:prstGeom prst="rect">
            <a:avLst/>
          </a:prstGeom>
          <a:noFill/>
          <a:ln/>
        </p:spPr>
        <p:txBody>
          <a:bodyPr wrap="none" lIns="0" tIns="0" rIns="0" bIns="0" rtlCol="0" anchor="t"/>
          <a:lstStyle/>
          <a:p>
            <a:pPr marL="0" indent="0" algn="l">
              <a:lnSpc>
                <a:spcPts val="3550"/>
              </a:lnSpc>
              <a:buNone/>
            </a:pPr>
            <a:r>
              <a:rPr lang="en-US" sz="2200" b="1" dirty="0">
                <a:solidFill>
                  <a:srgbClr val="000000"/>
                </a:solidFill>
                <a:latin typeface="Comfortaa Bold" pitchFamily="34" charset="0"/>
                <a:ea typeface="Comfortaa Bold" pitchFamily="34" charset="-122"/>
                <a:cs typeface="Comfortaa Bold" pitchFamily="34" charset="-120"/>
              </a:rPr>
              <a:t>1</a:t>
            </a:r>
            <a:endParaRPr lang="en-US" sz="2200" dirty="0"/>
          </a:p>
        </p:txBody>
      </p:sp>
      <p:sp>
        <p:nvSpPr>
          <p:cNvPr id="7" name="Text 5"/>
          <p:cNvSpPr/>
          <p:nvPr/>
        </p:nvSpPr>
        <p:spPr>
          <a:xfrm>
            <a:off x="1101685" y="3595092"/>
            <a:ext cx="3625691" cy="661273"/>
          </a:xfrm>
          <a:prstGeom prst="rect">
            <a:avLst/>
          </a:prstGeom>
          <a:noFill/>
          <a:ln/>
        </p:spPr>
        <p:txBody>
          <a:bodyPr wrap="square" lIns="0" tIns="0" rIns="0" bIns="0" rtlCol="0" anchor="t"/>
          <a:lstStyle/>
          <a:p>
            <a:pPr marL="0" indent="0" algn="l">
              <a:lnSpc>
                <a:spcPts val="2600"/>
              </a:lnSpc>
              <a:buNone/>
            </a:pPr>
            <a:r>
              <a:rPr lang="en-US" sz="2050" b="1" dirty="0">
                <a:solidFill>
                  <a:srgbClr val="D7D4CC"/>
                </a:solidFill>
                <a:latin typeface="Comfortaa Bold" pitchFamily="34" charset="0"/>
                <a:ea typeface="Comfortaa Bold" pitchFamily="34" charset="-122"/>
                <a:cs typeface="Comfortaa Bold" pitchFamily="34" charset="-120"/>
              </a:rPr>
              <a:t>Primary Research Question</a:t>
            </a:r>
            <a:endParaRPr lang="en-US" sz="2050" dirty="0"/>
          </a:p>
        </p:txBody>
      </p:sp>
      <p:sp>
        <p:nvSpPr>
          <p:cNvPr id="8" name="Text 6"/>
          <p:cNvSpPr/>
          <p:nvPr/>
        </p:nvSpPr>
        <p:spPr>
          <a:xfrm>
            <a:off x="1101685" y="4399121"/>
            <a:ext cx="3625691" cy="1905000"/>
          </a:xfrm>
          <a:prstGeom prst="rect">
            <a:avLst/>
          </a:prstGeom>
          <a:noFill/>
          <a:ln/>
        </p:spPr>
        <p:txBody>
          <a:bodyPr wrap="square" lIns="0" tIns="0" rIns="0" bIns="0" rtlCol="0" anchor="t"/>
          <a:lstStyle/>
          <a:p>
            <a:pPr marL="0" indent="0" algn="l">
              <a:lnSpc>
                <a:spcPts val="2950"/>
              </a:lnSpc>
              <a:buNone/>
            </a:pPr>
            <a:r>
              <a:rPr lang="en-US" sz="1850" dirty="0">
                <a:solidFill>
                  <a:srgbClr val="D7D4CC"/>
                </a:solidFill>
                <a:latin typeface="Raleway Medium" pitchFamily="34" charset="0"/>
                <a:ea typeface="Raleway Medium" pitchFamily="34" charset="-122"/>
                <a:cs typeface="Raleway Medium" pitchFamily="34" charset="-120"/>
              </a:rPr>
              <a:t>Does systematic paper aircraft engineering contribute meaningful insights to micro-UAV development, or is it limited to educational value only?</a:t>
            </a:r>
            <a:endParaRPr lang="en-US" sz="1850" dirty="0"/>
          </a:p>
        </p:txBody>
      </p:sp>
      <p:sp>
        <p:nvSpPr>
          <p:cNvPr id="9" name="Shape 7"/>
          <p:cNvSpPr/>
          <p:nvPr/>
        </p:nvSpPr>
        <p:spPr>
          <a:xfrm>
            <a:off x="5233868" y="3000018"/>
            <a:ext cx="4162663" cy="4384953"/>
          </a:xfrm>
          <a:prstGeom prst="roundRect">
            <a:avLst>
              <a:gd name="adj" fmla="val 3515"/>
            </a:avLst>
          </a:prstGeom>
          <a:solidFill>
            <a:srgbClr val="27272B"/>
          </a:solidFill>
          <a:ln/>
        </p:spPr>
      </p:sp>
      <p:sp>
        <p:nvSpPr>
          <p:cNvPr id="10" name="Shape 8"/>
          <p:cNvSpPr/>
          <p:nvPr/>
        </p:nvSpPr>
        <p:spPr>
          <a:xfrm>
            <a:off x="5233868" y="2969538"/>
            <a:ext cx="4162663" cy="121920"/>
          </a:xfrm>
          <a:prstGeom prst="roundRect">
            <a:avLst>
              <a:gd name="adj" fmla="val 292902"/>
            </a:avLst>
          </a:prstGeom>
          <a:solidFill>
            <a:srgbClr val="FFE14D"/>
          </a:solidFill>
          <a:ln/>
        </p:spPr>
      </p:sp>
      <p:sp>
        <p:nvSpPr>
          <p:cNvPr id="11" name="Shape 9"/>
          <p:cNvSpPr/>
          <p:nvPr/>
        </p:nvSpPr>
        <p:spPr>
          <a:xfrm>
            <a:off x="6958132" y="2642949"/>
            <a:ext cx="714137" cy="714137"/>
          </a:xfrm>
          <a:prstGeom prst="roundRect">
            <a:avLst>
              <a:gd name="adj" fmla="val 128043"/>
            </a:avLst>
          </a:prstGeom>
          <a:solidFill>
            <a:srgbClr val="FFE14D"/>
          </a:solidFill>
          <a:ln/>
        </p:spPr>
      </p:sp>
      <p:sp>
        <p:nvSpPr>
          <p:cNvPr id="12" name="Text 10"/>
          <p:cNvSpPr/>
          <p:nvPr/>
        </p:nvSpPr>
        <p:spPr>
          <a:xfrm>
            <a:off x="7205575" y="2771549"/>
            <a:ext cx="285631" cy="357068"/>
          </a:xfrm>
          <a:prstGeom prst="rect">
            <a:avLst/>
          </a:prstGeom>
          <a:noFill/>
          <a:ln/>
        </p:spPr>
        <p:txBody>
          <a:bodyPr wrap="none" lIns="0" tIns="0" rIns="0" bIns="0" rtlCol="0" anchor="t"/>
          <a:lstStyle/>
          <a:p>
            <a:pPr marL="0" indent="0" algn="l">
              <a:lnSpc>
                <a:spcPts val="3550"/>
              </a:lnSpc>
              <a:buNone/>
            </a:pPr>
            <a:r>
              <a:rPr lang="en-US" sz="2200" b="1" dirty="0">
                <a:solidFill>
                  <a:srgbClr val="000000"/>
                </a:solidFill>
                <a:latin typeface="Comfortaa Bold" pitchFamily="34" charset="0"/>
                <a:ea typeface="Comfortaa Bold" pitchFamily="34" charset="-122"/>
                <a:cs typeface="Comfortaa Bold" pitchFamily="34" charset="-120"/>
              </a:rPr>
              <a:t>2</a:t>
            </a:r>
            <a:endParaRPr lang="en-US" sz="2200" dirty="0"/>
          </a:p>
        </p:txBody>
      </p:sp>
      <p:sp>
        <p:nvSpPr>
          <p:cNvPr id="13" name="Text 11"/>
          <p:cNvSpPr/>
          <p:nvPr/>
        </p:nvSpPr>
        <p:spPr>
          <a:xfrm>
            <a:off x="5502354" y="3595092"/>
            <a:ext cx="3237548" cy="330637"/>
          </a:xfrm>
          <a:prstGeom prst="rect">
            <a:avLst/>
          </a:prstGeom>
          <a:noFill/>
          <a:ln/>
        </p:spPr>
        <p:txBody>
          <a:bodyPr wrap="none" lIns="0" tIns="0" rIns="0" bIns="0" rtlCol="0" anchor="t"/>
          <a:lstStyle/>
          <a:p>
            <a:pPr marL="0" indent="0" algn="l">
              <a:lnSpc>
                <a:spcPts val="2600"/>
              </a:lnSpc>
              <a:buNone/>
            </a:pPr>
            <a:r>
              <a:rPr lang="en-US" sz="2050" b="1" dirty="0">
                <a:solidFill>
                  <a:srgbClr val="D7D4CC"/>
                </a:solidFill>
                <a:latin typeface="Comfortaa Bold" pitchFamily="34" charset="0"/>
                <a:ea typeface="Comfortaa Bold" pitchFamily="34" charset="-122"/>
                <a:cs typeface="Comfortaa Bold" pitchFamily="34" charset="-120"/>
              </a:rPr>
              <a:t>Investigation Approach</a:t>
            </a:r>
            <a:endParaRPr lang="en-US" sz="2050" dirty="0"/>
          </a:p>
        </p:txBody>
      </p:sp>
      <p:sp>
        <p:nvSpPr>
          <p:cNvPr id="14" name="Text 12"/>
          <p:cNvSpPr/>
          <p:nvPr/>
        </p:nvSpPr>
        <p:spPr>
          <a:xfrm>
            <a:off x="5502354" y="4068485"/>
            <a:ext cx="3625691" cy="3048000"/>
          </a:xfrm>
          <a:prstGeom prst="rect">
            <a:avLst/>
          </a:prstGeom>
          <a:noFill/>
          <a:ln/>
        </p:spPr>
        <p:txBody>
          <a:bodyPr wrap="square" lIns="0" tIns="0" rIns="0" bIns="0" rtlCol="0" anchor="t"/>
          <a:lstStyle/>
          <a:p>
            <a:pPr marL="0" indent="0" algn="l">
              <a:lnSpc>
                <a:spcPts val="2950"/>
              </a:lnSpc>
              <a:buNone/>
            </a:pPr>
            <a:r>
              <a:rPr lang="en-US" sz="1850" dirty="0">
                <a:solidFill>
                  <a:srgbClr val="D7D4CC"/>
                </a:solidFill>
                <a:latin typeface="Raleway Medium" pitchFamily="34" charset="0"/>
                <a:ea typeface="Raleway Medium" pitchFamily="34" charset="-122"/>
                <a:cs typeface="Raleway Medium" pitchFamily="34" charset="-120"/>
              </a:rPr>
              <a:t>We analyze transferable design principles, the relevance of testing methodology, and the applicability of skill development by comparing paper aircraft engineering concepts with established micro-UAV practices.</a:t>
            </a:r>
            <a:endParaRPr lang="en-US" sz="1850" dirty="0"/>
          </a:p>
        </p:txBody>
      </p:sp>
      <p:sp>
        <p:nvSpPr>
          <p:cNvPr id="15" name="Shape 13"/>
          <p:cNvSpPr/>
          <p:nvPr/>
        </p:nvSpPr>
        <p:spPr>
          <a:xfrm>
            <a:off x="9634537" y="3000018"/>
            <a:ext cx="4162663" cy="4384953"/>
          </a:xfrm>
          <a:prstGeom prst="roundRect">
            <a:avLst>
              <a:gd name="adj" fmla="val 3515"/>
            </a:avLst>
          </a:prstGeom>
          <a:solidFill>
            <a:srgbClr val="27272B"/>
          </a:solidFill>
          <a:ln/>
        </p:spPr>
      </p:sp>
      <p:sp>
        <p:nvSpPr>
          <p:cNvPr id="16" name="Shape 14"/>
          <p:cNvSpPr/>
          <p:nvPr/>
        </p:nvSpPr>
        <p:spPr>
          <a:xfrm>
            <a:off x="9634537" y="2969538"/>
            <a:ext cx="4162663" cy="121920"/>
          </a:xfrm>
          <a:prstGeom prst="roundRect">
            <a:avLst>
              <a:gd name="adj" fmla="val 292902"/>
            </a:avLst>
          </a:prstGeom>
          <a:solidFill>
            <a:srgbClr val="FFE14D"/>
          </a:solidFill>
          <a:ln/>
        </p:spPr>
      </p:sp>
      <p:sp>
        <p:nvSpPr>
          <p:cNvPr id="17" name="Shape 15"/>
          <p:cNvSpPr/>
          <p:nvPr/>
        </p:nvSpPr>
        <p:spPr>
          <a:xfrm>
            <a:off x="11358801" y="2642949"/>
            <a:ext cx="714137" cy="714137"/>
          </a:xfrm>
          <a:prstGeom prst="roundRect">
            <a:avLst>
              <a:gd name="adj" fmla="val 128043"/>
            </a:avLst>
          </a:prstGeom>
          <a:solidFill>
            <a:srgbClr val="FFE14D"/>
          </a:solidFill>
          <a:ln/>
        </p:spPr>
      </p:sp>
      <p:sp>
        <p:nvSpPr>
          <p:cNvPr id="18" name="Text 16"/>
          <p:cNvSpPr/>
          <p:nvPr/>
        </p:nvSpPr>
        <p:spPr>
          <a:xfrm>
            <a:off x="11606244" y="2771549"/>
            <a:ext cx="285631" cy="357068"/>
          </a:xfrm>
          <a:prstGeom prst="rect">
            <a:avLst/>
          </a:prstGeom>
          <a:noFill/>
          <a:ln/>
        </p:spPr>
        <p:txBody>
          <a:bodyPr wrap="none" lIns="0" tIns="0" rIns="0" bIns="0" rtlCol="0" anchor="t"/>
          <a:lstStyle/>
          <a:p>
            <a:pPr marL="0" indent="0" algn="l">
              <a:lnSpc>
                <a:spcPts val="3550"/>
              </a:lnSpc>
              <a:buNone/>
            </a:pPr>
            <a:r>
              <a:rPr lang="en-US" sz="2200" b="1" dirty="0">
                <a:solidFill>
                  <a:srgbClr val="000000"/>
                </a:solidFill>
                <a:latin typeface="Comfortaa Bold" pitchFamily="34" charset="0"/>
                <a:ea typeface="Comfortaa Bold" pitchFamily="34" charset="-122"/>
                <a:cs typeface="Comfortaa Bold" pitchFamily="34" charset="-120"/>
              </a:rPr>
              <a:t>3</a:t>
            </a:r>
            <a:endParaRPr lang="en-US" sz="2200" dirty="0"/>
          </a:p>
        </p:txBody>
      </p:sp>
      <p:sp>
        <p:nvSpPr>
          <p:cNvPr id="19" name="Text 17"/>
          <p:cNvSpPr/>
          <p:nvPr/>
        </p:nvSpPr>
        <p:spPr>
          <a:xfrm>
            <a:off x="9903023" y="3595092"/>
            <a:ext cx="2645212" cy="330637"/>
          </a:xfrm>
          <a:prstGeom prst="rect">
            <a:avLst/>
          </a:prstGeom>
          <a:noFill/>
          <a:ln/>
        </p:spPr>
        <p:txBody>
          <a:bodyPr wrap="none" lIns="0" tIns="0" rIns="0" bIns="0" rtlCol="0" anchor="t"/>
          <a:lstStyle/>
          <a:p>
            <a:pPr marL="0" indent="0" algn="l">
              <a:lnSpc>
                <a:spcPts val="2600"/>
              </a:lnSpc>
              <a:buNone/>
            </a:pPr>
            <a:r>
              <a:rPr lang="en-US" sz="2050" b="1" dirty="0">
                <a:solidFill>
                  <a:srgbClr val="D7D4CC"/>
                </a:solidFill>
                <a:latin typeface="Comfortaa Bold" pitchFamily="34" charset="0"/>
                <a:ea typeface="Comfortaa Bold" pitchFamily="34" charset="-122"/>
                <a:cs typeface="Comfortaa Bold" pitchFamily="34" charset="-120"/>
              </a:rPr>
              <a:t>Hypothesis</a:t>
            </a:r>
            <a:endParaRPr lang="en-US" sz="2050" dirty="0"/>
          </a:p>
        </p:txBody>
      </p:sp>
      <p:sp>
        <p:nvSpPr>
          <p:cNvPr id="20" name="Text 18"/>
          <p:cNvSpPr/>
          <p:nvPr/>
        </p:nvSpPr>
        <p:spPr>
          <a:xfrm>
            <a:off x="9903023" y="4068485"/>
            <a:ext cx="3625691" cy="3048000"/>
          </a:xfrm>
          <a:prstGeom prst="rect">
            <a:avLst/>
          </a:prstGeom>
          <a:noFill/>
          <a:ln/>
        </p:spPr>
        <p:txBody>
          <a:bodyPr wrap="square" lIns="0" tIns="0" rIns="0" bIns="0" rtlCol="0" anchor="t"/>
          <a:lstStyle/>
          <a:p>
            <a:pPr marL="0" indent="0" algn="l">
              <a:lnSpc>
                <a:spcPts val="2950"/>
              </a:lnSpc>
              <a:buNone/>
            </a:pPr>
            <a:r>
              <a:rPr lang="en-US" sz="1850" dirty="0">
                <a:solidFill>
                  <a:srgbClr val="D7D4CC"/>
                </a:solidFill>
                <a:latin typeface="Raleway Medium" pitchFamily="34" charset="0"/>
                <a:ea typeface="Raleway Medium" pitchFamily="34" charset="-122"/>
                <a:cs typeface="Raleway Medium" pitchFamily="34" charset="-120"/>
              </a:rPr>
              <a:t>Systematic paper aircraft engineering provides transferable skills in aerodynamic trade-off analysis, testing protocols, and iterative design optimization directly applicable to micro-UAV development.</a:t>
            </a:r>
            <a:endParaRPr lang="en-US" sz="1850" dirty="0"/>
          </a:p>
        </p:txBody>
      </p:sp>
      <p:sp>
        <p:nvSpPr>
          <p:cNvPr id="21" name="Rectangle 20">
            <a:extLst>
              <a:ext uri="{FF2B5EF4-FFF2-40B4-BE49-F238E27FC236}">
                <a16:creationId xmlns:a16="http://schemas.microsoft.com/office/drawing/2014/main" id="{A018E6DF-81F5-E325-104F-3CE5D8404CF7}"/>
              </a:ext>
            </a:extLst>
          </p:cNvPr>
          <p:cNvSpPr/>
          <p:nvPr/>
        </p:nvSpPr>
        <p:spPr>
          <a:xfrm>
            <a:off x="12784975" y="7730836"/>
            <a:ext cx="1845425" cy="498764"/>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433036" y="820341"/>
            <a:ext cx="11764328" cy="611029"/>
          </a:xfrm>
          <a:prstGeom prst="rect">
            <a:avLst/>
          </a:prstGeom>
          <a:noFill/>
          <a:ln/>
        </p:spPr>
        <p:txBody>
          <a:bodyPr wrap="none" lIns="0" tIns="0" rIns="0" bIns="0" rtlCol="0" anchor="t"/>
          <a:lstStyle/>
          <a:p>
            <a:pPr marL="0" indent="0" algn="ctr">
              <a:lnSpc>
                <a:spcPts val="4800"/>
              </a:lnSpc>
              <a:buNone/>
            </a:pPr>
            <a:r>
              <a:rPr lang="en-US" sz="3800" b="1" dirty="0">
                <a:solidFill>
                  <a:srgbClr val="FFE14D"/>
                </a:solidFill>
                <a:latin typeface="Comfortaa Bold" pitchFamily="34" charset="0"/>
                <a:ea typeface="Comfortaa Bold" pitchFamily="34" charset="-122"/>
                <a:cs typeface="Comfortaa Bold" pitchFamily="34" charset="-120"/>
              </a:rPr>
              <a:t>What Is a "Systematic Engineering Framework"</a:t>
            </a:r>
            <a:endParaRPr lang="en-US" sz="3800" dirty="0"/>
          </a:p>
        </p:txBody>
      </p:sp>
      <p:sp>
        <p:nvSpPr>
          <p:cNvPr id="3" name="Shape 1"/>
          <p:cNvSpPr/>
          <p:nvPr/>
        </p:nvSpPr>
        <p:spPr>
          <a:xfrm>
            <a:off x="769858" y="5168146"/>
            <a:ext cx="13090684" cy="30480"/>
          </a:xfrm>
          <a:prstGeom prst="roundRect">
            <a:avLst>
              <a:gd name="adj" fmla="val 1082613"/>
            </a:avLst>
          </a:prstGeom>
          <a:solidFill>
            <a:srgbClr val="5F5F63"/>
          </a:solidFill>
          <a:ln/>
        </p:spPr>
      </p:sp>
      <p:sp>
        <p:nvSpPr>
          <p:cNvPr id="4" name="Shape 2"/>
          <p:cNvSpPr/>
          <p:nvPr/>
        </p:nvSpPr>
        <p:spPr>
          <a:xfrm>
            <a:off x="3958471" y="4508302"/>
            <a:ext cx="30480" cy="659844"/>
          </a:xfrm>
          <a:prstGeom prst="roundRect">
            <a:avLst>
              <a:gd name="adj" fmla="val 1082613"/>
            </a:avLst>
          </a:prstGeom>
          <a:solidFill>
            <a:srgbClr val="5F5F63"/>
          </a:solidFill>
          <a:ln/>
        </p:spPr>
      </p:sp>
      <p:sp>
        <p:nvSpPr>
          <p:cNvPr id="5" name="Shape 3"/>
          <p:cNvSpPr/>
          <p:nvPr/>
        </p:nvSpPr>
        <p:spPr>
          <a:xfrm>
            <a:off x="3891260" y="5085695"/>
            <a:ext cx="164902" cy="164902"/>
          </a:xfrm>
          <a:prstGeom prst="roundRect">
            <a:avLst>
              <a:gd name="adj" fmla="val 277256"/>
            </a:avLst>
          </a:prstGeom>
          <a:solidFill>
            <a:srgbClr val="FFE14D"/>
          </a:solidFill>
          <a:ln/>
        </p:spPr>
      </p:sp>
      <p:sp>
        <p:nvSpPr>
          <p:cNvPr id="6" name="Shape 4"/>
          <p:cNvSpPr/>
          <p:nvPr/>
        </p:nvSpPr>
        <p:spPr>
          <a:xfrm>
            <a:off x="769858" y="1871305"/>
            <a:ext cx="6407825" cy="1581150"/>
          </a:xfrm>
          <a:prstGeom prst="roundRect">
            <a:avLst>
              <a:gd name="adj" fmla="val 20870"/>
            </a:avLst>
          </a:prstGeom>
          <a:solidFill>
            <a:srgbClr val="46464A"/>
          </a:solidFill>
          <a:ln/>
        </p:spPr>
      </p:sp>
      <p:sp>
        <p:nvSpPr>
          <p:cNvPr id="7" name="Text 5"/>
          <p:cNvSpPr/>
          <p:nvPr/>
        </p:nvSpPr>
        <p:spPr>
          <a:xfrm>
            <a:off x="2751653" y="2091214"/>
            <a:ext cx="2444234" cy="305514"/>
          </a:xfrm>
          <a:prstGeom prst="rect">
            <a:avLst/>
          </a:prstGeom>
          <a:noFill/>
          <a:ln/>
        </p:spPr>
        <p:txBody>
          <a:bodyPr wrap="none" lIns="0" tIns="0" rIns="0" bIns="0" rtlCol="0" anchor="t"/>
          <a:lstStyle/>
          <a:p>
            <a:pPr marL="0" indent="0" algn="ctr">
              <a:lnSpc>
                <a:spcPts val="2400"/>
              </a:lnSpc>
              <a:buNone/>
            </a:pPr>
            <a:r>
              <a:rPr lang="en-US" sz="1900" b="1" dirty="0">
                <a:solidFill>
                  <a:srgbClr val="D7D4CC"/>
                </a:solidFill>
                <a:latin typeface="Comfortaa Bold" pitchFamily="34" charset="0"/>
                <a:ea typeface="Comfortaa Bold" pitchFamily="34" charset="-122"/>
                <a:cs typeface="Comfortaa Bold" pitchFamily="34" charset="-120"/>
              </a:rPr>
              <a:t>Framework</a:t>
            </a:r>
            <a:endParaRPr lang="en-US" sz="1900" dirty="0"/>
          </a:p>
        </p:txBody>
      </p:sp>
      <p:sp>
        <p:nvSpPr>
          <p:cNvPr id="8" name="Text 6"/>
          <p:cNvSpPr/>
          <p:nvPr/>
        </p:nvSpPr>
        <p:spPr>
          <a:xfrm>
            <a:off x="989767" y="2528649"/>
            <a:ext cx="5968008" cy="703898"/>
          </a:xfrm>
          <a:prstGeom prst="rect">
            <a:avLst/>
          </a:prstGeom>
          <a:noFill/>
          <a:ln/>
        </p:spPr>
        <p:txBody>
          <a:bodyPr wrap="square" lIns="0" tIns="0" rIns="0" bIns="0" rtlCol="0" anchor="t"/>
          <a:lstStyle/>
          <a:p>
            <a:pPr marL="0" indent="0" algn="ctr">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a set of organized rules and methods that guide how you approach a problem</a:t>
            </a:r>
            <a:endParaRPr lang="en-US" sz="1700" dirty="0"/>
          </a:p>
        </p:txBody>
      </p:sp>
      <p:sp>
        <p:nvSpPr>
          <p:cNvPr id="9" name="Shape 7"/>
          <p:cNvSpPr/>
          <p:nvPr/>
        </p:nvSpPr>
        <p:spPr>
          <a:xfrm>
            <a:off x="7299841" y="5168146"/>
            <a:ext cx="30480" cy="659844"/>
          </a:xfrm>
          <a:prstGeom prst="roundRect">
            <a:avLst>
              <a:gd name="adj" fmla="val 1082613"/>
            </a:avLst>
          </a:prstGeom>
          <a:solidFill>
            <a:srgbClr val="5F5F63"/>
          </a:solidFill>
          <a:ln/>
        </p:spPr>
      </p:sp>
      <p:sp>
        <p:nvSpPr>
          <p:cNvPr id="10" name="Shape 8"/>
          <p:cNvSpPr/>
          <p:nvPr/>
        </p:nvSpPr>
        <p:spPr>
          <a:xfrm>
            <a:off x="7232630" y="5085695"/>
            <a:ext cx="164902" cy="164902"/>
          </a:xfrm>
          <a:prstGeom prst="roundRect">
            <a:avLst>
              <a:gd name="adj" fmla="val 277256"/>
            </a:avLst>
          </a:prstGeom>
          <a:solidFill>
            <a:srgbClr val="FFE14D"/>
          </a:solidFill>
          <a:ln/>
        </p:spPr>
      </p:sp>
      <p:sp>
        <p:nvSpPr>
          <p:cNvPr id="11" name="Shape 9"/>
          <p:cNvSpPr/>
          <p:nvPr/>
        </p:nvSpPr>
        <p:spPr>
          <a:xfrm>
            <a:off x="4111228" y="5827990"/>
            <a:ext cx="6407825" cy="1581150"/>
          </a:xfrm>
          <a:prstGeom prst="roundRect">
            <a:avLst>
              <a:gd name="adj" fmla="val 20870"/>
            </a:avLst>
          </a:prstGeom>
          <a:solidFill>
            <a:srgbClr val="46464A"/>
          </a:solidFill>
          <a:ln/>
        </p:spPr>
      </p:sp>
      <p:sp>
        <p:nvSpPr>
          <p:cNvPr id="12" name="Text 10"/>
          <p:cNvSpPr/>
          <p:nvPr/>
        </p:nvSpPr>
        <p:spPr>
          <a:xfrm>
            <a:off x="5799058" y="6047899"/>
            <a:ext cx="3032046" cy="305514"/>
          </a:xfrm>
          <a:prstGeom prst="rect">
            <a:avLst/>
          </a:prstGeom>
          <a:noFill/>
          <a:ln/>
        </p:spPr>
        <p:txBody>
          <a:bodyPr wrap="none" lIns="0" tIns="0" rIns="0" bIns="0" rtlCol="0" anchor="t"/>
          <a:lstStyle/>
          <a:p>
            <a:pPr marL="0" indent="0" algn="ctr">
              <a:lnSpc>
                <a:spcPts val="2400"/>
              </a:lnSpc>
              <a:buNone/>
            </a:pPr>
            <a:r>
              <a:rPr lang="en-US" sz="1900" b="1" dirty="0">
                <a:solidFill>
                  <a:srgbClr val="D7D4CC"/>
                </a:solidFill>
                <a:latin typeface="Comfortaa Bold" pitchFamily="34" charset="0"/>
                <a:ea typeface="Comfortaa Bold" pitchFamily="34" charset="-122"/>
                <a:cs typeface="Comfortaa Bold" pitchFamily="34" charset="-120"/>
              </a:rPr>
              <a:t>Systematic Engineering</a:t>
            </a:r>
            <a:endParaRPr lang="en-US" sz="1900" dirty="0"/>
          </a:p>
        </p:txBody>
      </p:sp>
      <p:sp>
        <p:nvSpPr>
          <p:cNvPr id="13" name="Text 11"/>
          <p:cNvSpPr/>
          <p:nvPr/>
        </p:nvSpPr>
        <p:spPr>
          <a:xfrm>
            <a:off x="4331137" y="6485334"/>
            <a:ext cx="5968008" cy="703898"/>
          </a:xfrm>
          <a:prstGeom prst="rect">
            <a:avLst/>
          </a:prstGeom>
          <a:noFill/>
          <a:ln/>
        </p:spPr>
        <p:txBody>
          <a:bodyPr wrap="square" lIns="0" tIns="0" rIns="0" bIns="0" rtlCol="0" anchor="t"/>
          <a:lstStyle/>
          <a:p>
            <a:pPr marL="0" indent="0" algn="ctr">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following a structured, step-by-step process instead of random trial-and-error</a:t>
            </a:r>
            <a:endParaRPr lang="en-US" sz="1700" dirty="0"/>
          </a:p>
        </p:txBody>
      </p:sp>
      <p:sp>
        <p:nvSpPr>
          <p:cNvPr id="14" name="Shape 12"/>
          <p:cNvSpPr/>
          <p:nvPr/>
        </p:nvSpPr>
        <p:spPr>
          <a:xfrm>
            <a:off x="10641330" y="4508302"/>
            <a:ext cx="30480" cy="659844"/>
          </a:xfrm>
          <a:prstGeom prst="roundRect">
            <a:avLst>
              <a:gd name="adj" fmla="val 1082613"/>
            </a:avLst>
          </a:prstGeom>
          <a:solidFill>
            <a:srgbClr val="5F5F63"/>
          </a:solidFill>
          <a:ln/>
        </p:spPr>
      </p:sp>
      <p:sp>
        <p:nvSpPr>
          <p:cNvPr id="15" name="Shape 13"/>
          <p:cNvSpPr/>
          <p:nvPr/>
        </p:nvSpPr>
        <p:spPr>
          <a:xfrm>
            <a:off x="10574119" y="5085695"/>
            <a:ext cx="164902" cy="164902"/>
          </a:xfrm>
          <a:prstGeom prst="roundRect">
            <a:avLst>
              <a:gd name="adj" fmla="val 277256"/>
            </a:avLst>
          </a:prstGeom>
          <a:solidFill>
            <a:srgbClr val="FFE14D"/>
          </a:solidFill>
          <a:ln/>
        </p:spPr>
      </p:sp>
      <p:sp>
        <p:nvSpPr>
          <p:cNvPr id="16" name="Shape 14"/>
          <p:cNvSpPr/>
          <p:nvPr/>
        </p:nvSpPr>
        <p:spPr>
          <a:xfrm>
            <a:off x="7452598" y="1871305"/>
            <a:ext cx="6407944" cy="2636996"/>
          </a:xfrm>
          <a:prstGeom prst="roundRect">
            <a:avLst>
              <a:gd name="adj" fmla="val 12513"/>
            </a:avLst>
          </a:prstGeom>
          <a:solidFill>
            <a:srgbClr val="46464A"/>
          </a:solidFill>
          <a:ln/>
        </p:spPr>
      </p:sp>
      <p:sp>
        <p:nvSpPr>
          <p:cNvPr id="17" name="Text 15"/>
          <p:cNvSpPr/>
          <p:nvPr/>
        </p:nvSpPr>
        <p:spPr>
          <a:xfrm>
            <a:off x="8405574" y="2091214"/>
            <a:ext cx="4501872" cy="305514"/>
          </a:xfrm>
          <a:prstGeom prst="rect">
            <a:avLst/>
          </a:prstGeom>
          <a:noFill/>
          <a:ln/>
        </p:spPr>
        <p:txBody>
          <a:bodyPr wrap="none" lIns="0" tIns="0" rIns="0" bIns="0" rtlCol="0" anchor="t"/>
          <a:lstStyle/>
          <a:p>
            <a:pPr marL="0" indent="0" algn="ctr">
              <a:lnSpc>
                <a:spcPts val="2400"/>
              </a:lnSpc>
              <a:buNone/>
            </a:pPr>
            <a:r>
              <a:rPr lang="en-US" sz="1900" b="1" dirty="0">
                <a:solidFill>
                  <a:srgbClr val="D7D4CC"/>
                </a:solidFill>
                <a:latin typeface="Comfortaa Bold" pitchFamily="34" charset="0"/>
                <a:ea typeface="Comfortaa Bold" pitchFamily="34" charset="-122"/>
                <a:cs typeface="Comfortaa Bold" pitchFamily="34" charset="-120"/>
              </a:rPr>
              <a:t>Systematic Engineering Framework</a:t>
            </a:r>
            <a:endParaRPr lang="en-US" sz="1900" dirty="0"/>
          </a:p>
        </p:txBody>
      </p:sp>
      <p:sp>
        <p:nvSpPr>
          <p:cNvPr id="18" name="Text 16"/>
          <p:cNvSpPr/>
          <p:nvPr/>
        </p:nvSpPr>
        <p:spPr>
          <a:xfrm>
            <a:off x="7672507" y="2528649"/>
            <a:ext cx="5968127" cy="1759744"/>
          </a:xfrm>
          <a:prstGeom prst="rect">
            <a:avLst/>
          </a:prstGeom>
          <a:noFill/>
          <a:ln/>
        </p:spPr>
        <p:txBody>
          <a:bodyPr wrap="square" lIns="0" tIns="0" rIns="0" bIns="0" rtlCol="0" anchor="t"/>
          <a:lstStyle/>
          <a:p>
            <a:pPr marL="0" indent="0" algn="ctr">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an organized approach that guides you through solving engineering problems step-by-step. Instead of randomly trying different things and hoping something works, you follow structured methods to understand what changes actually improve performance and why</a:t>
            </a:r>
            <a:endParaRPr lang="en-US" sz="1700" dirty="0"/>
          </a:p>
        </p:txBody>
      </p:sp>
      <p:sp>
        <p:nvSpPr>
          <p:cNvPr id="19" name="Rectangle 18">
            <a:extLst>
              <a:ext uri="{FF2B5EF4-FFF2-40B4-BE49-F238E27FC236}">
                <a16:creationId xmlns:a16="http://schemas.microsoft.com/office/drawing/2014/main" id="{4F9AB0F4-D8CB-9734-F12B-81F70F71978F}"/>
              </a:ext>
            </a:extLst>
          </p:cNvPr>
          <p:cNvSpPr/>
          <p:nvPr/>
        </p:nvSpPr>
        <p:spPr>
          <a:xfrm>
            <a:off x="12784975" y="7730836"/>
            <a:ext cx="1845425" cy="498764"/>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64037" y="1066919"/>
            <a:ext cx="9239131"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Framework Validation Approach</a:t>
            </a:r>
            <a:endParaRPr lang="en-US" sz="4300" dirty="0"/>
          </a:p>
        </p:txBody>
      </p:sp>
      <p:sp>
        <p:nvSpPr>
          <p:cNvPr id="3" name="Shape 1"/>
          <p:cNvSpPr/>
          <p:nvPr/>
        </p:nvSpPr>
        <p:spPr>
          <a:xfrm>
            <a:off x="864037" y="2616756"/>
            <a:ext cx="4136231" cy="4545925"/>
          </a:xfrm>
          <a:prstGeom prst="roundRect">
            <a:avLst>
              <a:gd name="adj" fmla="val 3537"/>
            </a:avLst>
          </a:prstGeom>
          <a:solidFill>
            <a:srgbClr val="27272B"/>
          </a:solidFill>
          <a:ln/>
        </p:spPr>
      </p:sp>
      <p:sp>
        <p:nvSpPr>
          <p:cNvPr id="4" name="Shape 2"/>
          <p:cNvSpPr/>
          <p:nvPr/>
        </p:nvSpPr>
        <p:spPr>
          <a:xfrm>
            <a:off x="864037" y="2586276"/>
            <a:ext cx="4136231" cy="121920"/>
          </a:xfrm>
          <a:prstGeom prst="roundRect">
            <a:avLst>
              <a:gd name="adj" fmla="val 303750"/>
            </a:avLst>
          </a:prstGeom>
          <a:solidFill>
            <a:srgbClr val="FFE14D"/>
          </a:solidFill>
          <a:ln/>
        </p:spPr>
      </p:sp>
      <p:sp>
        <p:nvSpPr>
          <p:cNvPr id="5" name="Shape 3"/>
          <p:cNvSpPr/>
          <p:nvPr/>
        </p:nvSpPr>
        <p:spPr>
          <a:xfrm>
            <a:off x="2561868" y="2246471"/>
            <a:ext cx="740569" cy="740569"/>
          </a:xfrm>
          <a:prstGeom prst="roundRect">
            <a:avLst>
              <a:gd name="adj" fmla="val 123473"/>
            </a:avLst>
          </a:prstGeom>
          <a:solidFill>
            <a:srgbClr val="FFE14D"/>
          </a:solidFill>
          <a:ln/>
        </p:spPr>
      </p:sp>
      <p:pic>
        <p:nvPicPr>
          <p:cNvPr id="6" name="Image 0" descr="preencoded.png"/>
          <p:cNvPicPr>
            <a:picLocks noChangeAspect="1"/>
          </p:cNvPicPr>
          <p:nvPr/>
        </p:nvPicPr>
        <p:blipFill>
          <a:blip r:embed="rId3"/>
          <a:stretch>
            <a:fillRect/>
          </a:stretch>
        </p:blipFill>
        <p:spPr>
          <a:xfrm>
            <a:off x="2784038" y="2431613"/>
            <a:ext cx="296228" cy="370284"/>
          </a:xfrm>
          <a:prstGeom prst="rect">
            <a:avLst/>
          </a:prstGeom>
        </p:spPr>
      </p:pic>
      <p:sp>
        <p:nvSpPr>
          <p:cNvPr id="7" name="Text 4"/>
          <p:cNvSpPr/>
          <p:nvPr/>
        </p:nvSpPr>
        <p:spPr>
          <a:xfrm>
            <a:off x="1141333" y="3233976"/>
            <a:ext cx="3167896"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Systematic vs. Ad-Hoc</a:t>
            </a:r>
            <a:endParaRPr lang="en-US" sz="2150" dirty="0"/>
          </a:p>
        </p:txBody>
      </p:sp>
      <p:sp>
        <p:nvSpPr>
          <p:cNvPr id="8" name="Text 5"/>
          <p:cNvSpPr/>
          <p:nvPr/>
        </p:nvSpPr>
        <p:spPr>
          <a:xfrm>
            <a:off x="1141333" y="3724989"/>
            <a:ext cx="3581638" cy="2765346"/>
          </a:xfrm>
          <a:prstGeom prst="rect">
            <a:avLst/>
          </a:prstGeom>
          <a:noFill/>
          <a:ln/>
        </p:spPr>
        <p:txBody>
          <a:bodyPr wrap="square" lIns="0" tIns="0" rIns="0" bIns="0" rtlCol="0" anchor="t"/>
          <a:lstStyle/>
          <a:p>
            <a:pPr>
              <a:lnSpc>
                <a:spcPts val="3100"/>
              </a:lnSpc>
            </a:pPr>
            <a:r>
              <a:rPr lang="en-US" sz="1900" dirty="0">
                <a:solidFill>
                  <a:srgbClr val="D7D4CC"/>
                </a:solidFill>
                <a:latin typeface="Raleway Medium" pitchFamily="34" charset="0"/>
              </a:rPr>
              <a:t>Framework designed to enable systematic vs. ad-hoc comparison through enforced documentation and methodology</a:t>
            </a:r>
          </a:p>
        </p:txBody>
      </p:sp>
      <p:sp>
        <p:nvSpPr>
          <p:cNvPr id="9" name="Shape 6"/>
          <p:cNvSpPr/>
          <p:nvPr/>
        </p:nvSpPr>
        <p:spPr>
          <a:xfrm>
            <a:off x="5247084" y="2616756"/>
            <a:ext cx="4136231" cy="4545925"/>
          </a:xfrm>
          <a:prstGeom prst="roundRect">
            <a:avLst>
              <a:gd name="adj" fmla="val 3537"/>
            </a:avLst>
          </a:prstGeom>
          <a:solidFill>
            <a:srgbClr val="27272B"/>
          </a:solidFill>
          <a:ln/>
        </p:spPr>
      </p:sp>
      <p:sp>
        <p:nvSpPr>
          <p:cNvPr id="10" name="Shape 7"/>
          <p:cNvSpPr/>
          <p:nvPr/>
        </p:nvSpPr>
        <p:spPr>
          <a:xfrm>
            <a:off x="5247084" y="2586276"/>
            <a:ext cx="4136231" cy="121920"/>
          </a:xfrm>
          <a:prstGeom prst="roundRect">
            <a:avLst>
              <a:gd name="adj" fmla="val 303750"/>
            </a:avLst>
          </a:prstGeom>
          <a:solidFill>
            <a:srgbClr val="FFE14D"/>
          </a:solidFill>
          <a:ln/>
        </p:spPr>
      </p:sp>
      <p:sp>
        <p:nvSpPr>
          <p:cNvPr id="11" name="Shape 8"/>
          <p:cNvSpPr/>
          <p:nvPr/>
        </p:nvSpPr>
        <p:spPr>
          <a:xfrm>
            <a:off x="6944916" y="2246471"/>
            <a:ext cx="740569" cy="740569"/>
          </a:xfrm>
          <a:prstGeom prst="roundRect">
            <a:avLst>
              <a:gd name="adj" fmla="val 123473"/>
            </a:avLst>
          </a:prstGeom>
          <a:solidFill>
            <a:srgbClr val="FFE14D"/>
          </a:solidFill>
          <a:ln/>
        </p:spPr>
      </p:sp>
      <p:pic>
        <p:nvPicPr>
          <p:cNvPr id="12" name="Image 1" descr="preencoded.png"/>
          <p:cNvPicPr>
            <a:picLocks noChangeAspect="1"/>
          </p:cNvPicPr>
          <p:nvPr/>
        </p:nvPicPr>
        <p:blipFill>
          <a:blip r:embed="rId4"/>
          <a:stretch>
            <a:fillRect/>
          </a:stretch>
        </p:blipFill>
        <p:spPr>
          <a:xfrm>
            <a:off x="7167086" y="2431613"/>
            <a:ext cx="296228" cy="370284"/>
          </a:xfrm>
          <a:prstGeom prst="rect">
            <a:avLst/>
          </a:prstGeom>
        </p:spPr>
      </p:pic>
      <p:sp>
        <p:nvSpPr>
          <p:cNvPr id="13" name="Text 9"/>
          <p:cNvSpPr/>
          <p:nvPr/>
        </p:nvSpPr>
        <p:spPr>
          <a:xfrm>
            <a:off x="5524381" y="3233976"/>
            <a:ext cx="3072408"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Effectiveness Criteria</a:t>
            </a:r>
            <a:endParaRPr lang="en-US" sz="2150" dirty="0"/>
          </a:p>
        </p:txBody>
      </p:sp>
      <p:sp>
        <p:nvSpPr>
          <p:cNvPr id="14" name="Text 10"/>
          <p:cNvSpPr/>
          <p:nvPr/>
        </p:nvSpPr>
        <p:spPr>
          <a:xfrm>
            <a:off x="5524381" y="3724989"/>
            <a:ext cx="3581638" cy="2765346"/>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The framework is validated if it demonstrates measurable performance improvements, clear documentation of changes, and trackable progress over conventional approaches.</a:t>
            </a:r>
            <a:endParaRPr lang="en-US" sz="1900" dirty="0"/>
          </a:p>
        </p:txBody>
      </p:sp>
      <p:sp>
        <p:nvSpPr>
          <p:cNvPr id="15" name="Shape 11"/>
          <p:cNvSpPr/>
          <p:nvPr/>
        </p:nvSpPr>
        <p:spPr>
          <a:xfrm>
            <a:off x="9630132" y="2616756"/>
            <a:ext cx="4136231" cy="4545925"/>
          </a:xfrm>
          <a:prstGeom prst="roundRect">
            <a:avLst>
              <a:gd name="adj" fmla="val 3537"/>
            </a:avLst>
          </a:prstGeom>
          <a:solidFill>
            <a:srgbClr val="27272B"/>
          </a:solidFill>
          <a:ln/>
        </p:spPr>
      </p:sp>
      <p:sp>
        <p:nvSpPr>
          <p:cNvPr id="16" name="Shape 12"/>
          <p:cNvSpPr/>
          <p:nvPr/>
        </p:nvSpPr>
        <p:spPr>
          <a:xfrm>
            <a:off x="9630132" y="2586276"/>
            <a:ext cx="4136231" cy="121920"/>
          </a:xfrm>
          <a:prstGeom prst="roundRect">
            <a:avLst>
              <a:gd name="adj" fmla="val 303750"/>
            </a:avLst>
          </a:prstGeom>
          <a:solidFill>
            <a:srgbClr val="FFE14D"/>
          </a:solidFill>
          <a:ln/>
        </p:spPr>
      </p:sp>
      <p:sp>
        <p:nvSpPr>
          <p:cNvPr id="17" name="Shape 13"/>
          <p:cNvSpPr/>
          <p:nvPr/>
        </p:nvSpPr>
        <p:spPr>
          <a:xfrm>
            <a:off x="11327963" y="2246471"/>
            <a:ext cx="740569" cy="740569"/>
          </a:xfrm>
          <a:prstGeom prst="roundRect">
            <a:avLst>
              <a:gd name="adj" fmla="val 123473"/>
            </a:avLst>
          </a:prstGeom>
          <a:solidFill>
            <a:srgbClr val="FFE14D"/>
          </a:solidFill>
          <a:ln/>
        </p:spPr>
      </p:sp>
      <p:pic>
        <p:nvPicPr>
          <p:cNvPr id="18" name="Image 2" descr="preencoded.png"/>
          <p:cNvPicPr>
            <a:picLocks noChangeAspect="1"/>
          </p:cNvPicPr>
          <p:nvPr/>
        </p:nvPicPr>
        <p:blipFill>
          <a:blip r:embed="rId5"/>
          <a:stretch>
            <a:fillRect/>
          </a:stretch>
        </p:blipFill>
        <p:spPr>
          <a:xfrm>
            <a:off x="11550134" y="2431613"/>
            <a:ext cx="296228" cy="370284"/>
          </a:xfrm>
          <a:prstGeom prst="rect">
            <a:avLst/>
          </a:prstGeom>
        </p:spPr>
      </p:pic>
      <p:sp>
        <p:nvSpPr>
          <p:cNvPr id="19" name="Text 14"/>
          <p:cNvSpPr/>
          <p:nvPr/>
        </p:nvSpPr>
        <p:spPr>
          <a:xfrm>
            <a:off x="9907429" y="3233976"/>
            <a:ext cx="2843927"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Low-Cost Validation</a:t>
            </a:r>
            <a:endParaRPr lang="en-US" sz="2150" dirty="0"/>
          </a:p>
        </p:txBody>
      </p:sp>
      <p:sp>
        <p:nvSpPr>
          <p:cNvPr id="20" name="Text 15"/>
          <p:cNvSpPr/>
          <p:nvPr/>
        </p:nvSpPr>
        <p:spPr>
          <a:xfrm>
            <a:off x="9907429" y="3724989"/>
            <a:ext cx="3581638" cy="3160395"/>
          </a:xfrm>
          <a:prstGeom prst="rect">
            <a:avLst/>
          </a:prstGeom>
          <a:noFill/>
          <a:ln/>
        </p:spPr>
        <p:txBody>
          <a:bodyPr wrap="square" lIns="0" tIns="0" rIns="0" bIns="0" rtlCol="0" anchor="t"/>
          <a:lstStyle/>
          <a:p>
            <a:pPr>
              <a:lnSpc>
                <a:spcPts val="3100"/>
              </a:lnSpc>
            </a:pPr>
            <a:r>
              <a:rPr lang="en-US" sz="1900" dirty="0">
                <a:solidFill>
                  <a:srgbClr val="D7D4CC"/>
                </a:solidFill>
                <a:latin typeface="Raleway Medium" pitchFamily="34" charset="0"/>
              </a:rPr>
              <a:t>Framework utilizes standard household materials (paper, tape, measuring tools) and basic computing equipment, ensuring minimal cost for users while maintaining professional-level engineering capabilities.</a:t>
            </a:r>
          </a:p>
        </p:txBody>
      </p:sp>
      <p:sp>
        <p:nvSpPr>
          <p:cNvPr id="21" name="Rectangle 20">
            <a:extLst>
              <a:ext uri="{FF2B5EF4-FFF2-40B4-BE49-F238E27FC236}">
                <a16:creationId xmlns:a16="http://schemas.microsoft.com/office/drawing/2014/main" id="{A56471A7-6AB2-4697-0D91-2C71B9D29B2B}"/>
              </a:ext>
            </a:extLst>
          </p:cNvPr>
          <p:cNvSpPr/>
          <p:nvPr/>
        </p:nvSpPr>
        <p:spPr>
          <a:xfrm>
            <a:off x="12784975" y="7730836"/>
            <a:ext cx="1845425" cy="498764"/>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4572000" y="3771900"/>
            <a:ext cx="5486400" cy="685800"/>
          </a:xfrm>
          <a:prstGeom prst="rect">
            <a:avLst/>
          </a:prstGeom>
          <a:noFill/>
          <a:ln/>
        </p:spPr>
        <p:txBody>
          <a:bodyPr wrap="none" lIns="0" tIns="0" rIns="0" bIns="0" rtlCol="0" anchor="t"/>
          <a:lstStyle/>
          <a:p>
            <a:pPr marL="0" indent="0" algn="ctr">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Results</a:t>
            </a:r>
            <a:endParaRPr lang="en-US" sz="4300" dirty="0"/>
          </a:p>
        </p:txBody>
      </p:sp>
      <p:sp>
        <p:nvSpPr>
          <p:cNvPr id="3" name="Rectangle 2">
            <a:extLst>
              <a:ext uri="{FF2B5EF4-FFF2-40B4-BE49-F238E27FC236}">
                <a16:creationId xmlns:a16="http://schemas.microsoft.com/office/drawing/2014/main" id="{CC9E63BA-FB82-28D3-21CF-4980CFE3B12B}"/>
              </a:ext>
            </a:extLst>
          </p:cNvPr>
          <p:cNvSpPr/>
          <p:nvPr/>
        </p:nvSpPr>
        <p:spPr>
          <a:xfrm>
            <a:off x="12784975" y="7730836"/>
            <a:ext cx="1845425" cy="498764"/>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864037" y="2026444"/>
            <a:ext cx="7262932"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Low-Cost Implementation</a:t>
            </a:r>
            <a:endParaRPr lang="en-US" sz="4300" dirty="0"/>
          </a:p>
        </p:txBody>
      </p:sp>
      <p:pic>
        <p:nvPicPr>
          <p:cNvPr id="3" name="Image 0" descr="preencoded.png"/>
          <p:cNvPicPr>
            <a:picLocks noChangeAspect="1"/>
          </p:cNvPicPr>
          <p:nvPr/>
        </p:nvPicPr>
        <p:blipFill>
          <a:blip r:embed="rId3"/>
          <a:stretch>
            <a:fillRect/>
          </a:stretch>
        </p:blipFill>
        <p:spPr>
          <a:xfrm>
            <a:off x="864037" y="3205996"/>
            <a:ext cx="617220" cy="617220"/>
          </a:xfrm>
          <a:prstGeom prst="rect">
            <a:avLst/>
          </a:prstGeom>
        </p:spPr>
      </p:pic>
      <p:sp>
        <p:nvSpPr>
          <p:cNvPr id="4" name="Text 1"/>
          <p:cNvSpPr/>
          <p:nvPr/>
        </p:nvSpPr>
        <p:spPr>
          <a:xfrm>
            <a:off x="864037" y="4131826"/>
            <a:ext cx="2812137"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Standard Materials</a:t>
            </a:r>
            <a:endParaRPr lang="en-US" sz="2150" dirty="0"/>
          </a:p>
        </p:txBody>
      </p:sp>
      <p:sp>
        <p:nvSpPr>
          <p:cNvPr id="5" name="Text 2"/>
          <p:cNvSpPr/>
          <p:nvPr/>
        </p:nvSpPr>
        <p:spPr>
          <a:xfrm>
            <a:off x="864037" y="4622840"/>
            <a:ext cx="4095036" cy="158019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70-80gsm paper for origami designs, 200-300gsm for stiffer constructions, tape, paper clips, and measuring tools.</a:t>
            </a:r>
            <a:endParaRPr lang="en-US" sz="1900" dirty="0"/>
          </a:p>
        </p:txBody>
      </p:sp>
      <p:pic>
        <p:nvPicPr>
          <p:cNvPr id="6" name="Image 1" descr="preencoded.png"/>
          <p:cNvPicPr>
            <a:picLocks noChangeAspect="1"/>
          </p:cNvPicPr>
          <p:nvPr/>
        </p:nvPicPr>
        <p:blipFill>
          <a:blip r:embed="rId4"/>
          <a:stretch>
            <a:fillRect/>
          </a:stretch>
        </p:blipFill>
        <p:spPr>
          <a:xfrm>
            <a:off x="5267682" y="3205996"/>
            <a:ext cx="617220" cy="617220"/>
          </a:xfrm>
          <a:prstGeom prst="rect">
            <a:avLst/>
          </a:prstGeom>
        </p:spPr>
      </p:pic>
      <p:sp>
        <p:nvSpPr>
          <p:cNvPr id="7" name="Text 3"/>
          <p:cNvSpPr/>
          <p:nvPr/>
        </p:nvSpPr>
        <p:spPr>
          <a:xfrm>
            <a:off x="5267682" y="4131826"/>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Basic Computing</a:t>
            </a:r>
            <a:endParaRPr lang="en-US" sz="2150" dirty="0"/>
          </a:p>
        </p:txBody>
      </p:sp>
      <p:sp>
        <p:nvSpPr>
          <p:cNvPr id="8" name="Text 4"/>
          <p:cNvSpPr/>
          <p:nvPr/>
        </p:nvSpPr>
        <p:spPr>
          <a:xfrm>
            <a:off x="5267682" y="4622840"/>
            <a:ext cx="4095036" cy="158019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Any standard computer capable of running Python applications with OpenCV support. No specialized hardware required.</a:t>
            </a:r>
            <a:endParaRPr lang="en-US" sz="1900" dirty="0"/>
          </a:p>
        </p:txBody>
      </p:sp>
      <p:pic>
        <p:nvPicPr>
          <p:cNvPr id="9" name="Image 2" descr="preencoded.png"/>
          <p:cNvPicPr>
            <a:picLocks noChangeAspect="1"/>
          </p:cNvPicPr>
          <p:nvPr/>
        </p:nvPicPr>
        <p:blipFill>
          <a:blip r:embed="rId5"/>
          <a:stretch>
            <a:fillRect/>
          </a:stretch>
        </p:blipFill>
        <p:spPr>
          <a:xfrm>
            <a:off x="9671328" y="3205996"/>
            <a:ext cx="617220" cy="617220"/>
          </a:xfrm>
          <a:prstGeom prst="rect">
            <a:avLst/>
          </a:prstGeom>
        </p:spPr>
      </p:pic>
      <p:sp>
        <p:nvSpPr>
          <p:cNvPr id="10" name="Text 5"/>
          <p:cNvSpPr/>
          <p:nvPr/>
        </p:nvSpPr>
        <p:spPr>
          <a:xfrm>
            <a:off x="9671328" y="4131826"/>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Simple Recording</a:t>
            </a:r>
            <a:endParaRPr lang="en-US" sz="2150" dirty="0"/>
          </a:p>
        </p:txBody>
      </p:sp>
      <p:sp>
        <p:nvSpPr>
          <p:cNvPr id="11" name="Text 6"/>
          <p:cNvSpPr/>
          <p:nvPr/>
        </p:nvSpPr>
        <p:spPr>
          <a:xfrm>
            <a:off x="9671328" y="4622840"/>
            <a:ext cx="4095036" cy="118514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Basic webcam or smartphone for video recording with consistent setup and lighting conditions.</a:t>
            </a:r>
            <a:endParaRPr lang="en-US" sz="1900" dirty="0"/>
          </a:p>
        </p:txBody>
      </p:sp>
      <p:sp>
        <p:nvSpPr>
          <p:cNvPr id="12" name="Rectangle 11">
            <a:extLst>
              <a:ext uri="{FF2B5EF4-FFF2-40B4-BE49-F238E27FC236}">
                <a16:creationId xmlns:a16="http://schemas.microsoft.com/office/drawing/2014/main" id="{84BCCA82-C319-5CEB-1951-B92D3AC3D979}"/>
              </a:ext>
            </a:extLst>
          </p:cNvPr>
          <p:cNvSpPr/>
          <p:nvPr/>
        </p:nvSpPr>
        <p:spPr>
          <a:xfrm>
            <a:off x="12784975" y="7730836"/>
            <a:ext cx="1845425" cy="498764"/>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4363"/>
          </a:xfrm>
          <a:prstGeom prst="rect">
            <a:avLst/>
          </a:prstGeom>
        </p:spPr>
      </p:pic>
      <p:sp>
        <p:nvSpPr>
          <p:cNvPr id="3" name="Text 0"/>
          <p:cNvSpPr/>
          <p:nvPr/>
        </p:nvSpPr>
        <p:spPr>
          <a:xfrm>
            <a:off x="781169" y="613767"/>
            <a:ext cx="6629162" cy="619958"/>
          </a:xfrm>
          <a:prstGeom prst="rect">
            <a:avLst/>
          </a:prstGeom>
          <a:noFill/>
          <a:ln/>
        </p:spPr>
        <p:txBody>
          <a:bodyPr wrap="none" lIns="0" tIns="0" rIns="0" bIns="0" rtlCol="0" anchor="t"/>
          <a:lstStyle/>
          <a:p>
            <a:pPr marL="0" indent="0" algn="l">
              <a:lnSpc>
                <a:spcPts val="4850"/>
              </a:lnSpc>
              <a:buNone/>
            </a:pPr>
            <a:r>
              <a:rPr lang="en-US" sz="3900" b="1" dirty="0">
                <a:solidFill>
                  <a:srgbClr val="FFE14D"/>
                </a:solidFill>
                <a:latin typeface="Comfortaa Bold" pitchFamily="34" charset="0"/>
                <a:ea typeface="Comfortaa Bold" pitchFamily="34" charset="-122"/>
                <a:cs typeface="Comfortaa Bold" pitchFamily="34" charset="-120"/>
              </a:rPr>
              <a:t>Micro-UAV Transferability</a:t>
            </a:r>
            <a:endParaRPr lang="en-US" sz="3900" dirty="0"/>
          </a:p>
        </p:txBody>
      </p:sp>
      <p:sp>
        <p:nvSpPr>
          <p:cNvPr id="4" name="Text 1"/>
          <p:cNvSpPr/>
          <p:nvPr/>
        </p:nvSpPr>
        <p:spPr>
          <a:xfrm>
            <a:off x="781169" y="1568410"/>
            <a:ext cx="2479834" cy="309920"/>
          </a:xfrm>
          <a:prstGeom prst="rect">
            <a:avLst/>
          </a:prstGeom>
          <a:noFill/>
          <a:ln/>
        </p:spPr>
        <p:txBody>
          <a:bodyPr wrap="none" lIns="0" tIns="0" rIns="0" bIns="0" rtlCol="0" anchor="t"/>
          <a:lstStyle/>
          <a:p>
            <a:pPr marL="0" indent="0" algn="l">
              <a:lnSpc>
                <a:spcPts val="2400"/>
              </a:lnSpc>
              <a:buNone/>
            </a:pPr>
            <a:r>
              <a:rPr lang="en-US" sz="1950" b="1" dirty="0">
                <a:solidFill>
                  <a:srgbClr val="FFE14D"/>
                </a:solidFill>
                <a:latin typeface="Comfortaa Bold" pitchFamily="34" charset="0"/>
                <a:ea typeface="Comfortaa Bold" pitchFamily="34" charset="-122"/>
                <a:cs typeface="Comfortaa Bold" pitchFamily="34" charset="-120"/>
              </a:rPr>
              <a:t>Transferable Skills</a:t>
            </a:r>
            <a:endParaRPr lang="en-US" sz="1950" dirty="0"/>
          </a:p>
        </p:txBody>
      </p:sp>
      <p:sp>
        <p:nvSpPr>
          <p:cNvPr id="5" name="Text 2"/>
          <p:cNvSpPr/>
          <p:nvPr/>
        </p:nvSpPr>
        <p:spPr>
          <a:xfrm>
            <a:off x="781169" y="2213015"/>
            <a:ext cx="7581662" cy="357188"/>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Iterative design optimization</a:t>
            </a:r>
            <a:endParaRPr lang="en-US" sz="1750" dirty="0"/>
          </a:p>
        </p:txBody>
      </p:sp>
      <p:sp>
        <p:nvSpPr>
          <p:cNvPr id="6" name="Text 3"/>
          <p:cNvSpPr/>
          <p:nvPr/>
        </p:nvSpPr>
        <p:spPr>
          <a:xfrm>
            <a:off x="781169" y="2648307"/>
            <a:ext cx="7581662" cy="357188"/>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Trade-off analysis (stability vs performance)</a:t>
            </a:r>
            <a:endParaRPr lang="en-US" sz="1750" dirty="0"/>
          </a:p>
        </p:txBody>
      </p:sp>
      <p:sp>
        <p:nvSpPr>
          <p:cNvPr id="7" name="Text 4"/>
          <p:cNvSpPr/>
          <p:nvPr/>
        </p:nvSpPr>
        <p:spPr>
          <a:xfrm>
            <a:off x="781169" y="3083600"/>
            <a:ext cx="7581662" cy="357188"/>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Systematic testing protocols</a:t>
            </a:r>
            <a:endParaRPr lang="en-US" sz="1750" dirty="0"/>
          </a:p>
        </p:txBody>
      </p:sp>
      <p:sp>
        <p:nvSpPr>
          <p:cNvPr id="8" name="Text 5"/>
          <p:cNvSpPr/>
          <p:nvPr/>
        </p:nvSpPr>
        <p:spPr>
          <a:xfrm>
            <a:off x="781169" y="3518892"/>
            <a:ext cx="7581662" cy="357188"/>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D7D4CC"/>
                </a:solidFill>
                <a:latin typeface="Raleway Medium" pitchFamily="34" charset="0"/>
                <a:ea typeface="Raleway Medium" pitchFamily="34" charset="-122"/>
                <a:cs typeface="Raleway Medium" pitchFamily="34" charset="-120"/>
              </a:rPr>
              <a:t>Data-driven decision making</a:t>
            </a:r>
            <a:endParaRPr lang="en-US" sz="1750" dirty="0"/>
          </a:p>
        </p:txBody>
      </p:sp>
      <p:sp>
        <p:nvSpPr>
          <p:cNvPr id="9" name="Text 6"/>
          <p:cNvSpPr/>
          <p:nvPr/>
        </p:nvSpPr>
        <p:spPr>
          <a:xfrm>
            <a:off x="781169" y="4210764"/>
            <a:ext cx="2963823" cy="309920"/>
          </a:xfrm>
          <a:prstGeom prst="rect">
            <a:avLst/>
          </a:prstGeom>
          <a:noFill/>
          <a:ln/>
        </p:spPr>
        <p:txBody>
          <a:bodyPr wrap="none" lIns="0" tIns="0" rIns="0" bIns="0" rtlCol="0" anchor="t"/>
          <a:lstStyle/>
          <a:p>
            <a:pPr marL="0" indent="0" algn="l">
              <a:lnSpc>
                <a:spcPts val="2400"/>
              </a:lnSpc>
              <a:buNone/>
            </a:pPr>
            <a:r>
              <a:rPr lang="en-US" sz="1950" b="1" dirty="0">
                <a:solidFill>
                  <a:srgbClr val="FFE14D"/>
                </a:solidFill>
                <a:latin typeface="Comfortaa Bold" pitchFamily="34" charset="0"/>
                <a:ea typeface="Comfortaa Bold" pitchFamily="34" charset="-122"/>
                <a:cs typeface="Comfortaa Bold" pitchFamily="34" charset="-120"/>
              </a:rPr>
              <a:t>Professional Relevance</a:t>
            </a:r>
            <a:endParaRPr lang="en-US" sz="1950" dirty="0"/>
          </a:p>
        </p:txBody>
      </p:sp>
      <p:sp>
        <p:nvSpPr>
          <p:cNvPr id="10" name="Text 7"/>
          <p:cNvSpPr/>
          <p:nvPr/>
        </p:nvSpPr>
        <p:spPr>
          <a:xfrm>
            <a:off x="781169" y="4855369"/>
            <a:ext cx="7581662" cy="1071563"/>
          </a:xfrm>
          <a:prstGeom prst="rect">
            <a:avLst/>
          </a:prstGeom>
          <a:noFill/>
          <a:ln/>
        </p:spPr>
        <p:txBody>
          <a:bodyPr wrap="square" lIns="0" tIns="0" rIns="0" bIns="0" rtlCol="0" anchor="t"/>
          <a:lstStyle/>
          <a:p>
            <a:pPr marL="0" indent="0" algn="l">
              <a:lnSpc>
                <a:spcPts val="2800"/>
              </a:lnSpc>
              <a:buNone/>
            </a:pPr>
            <a:r>
              <a:rPr lang="en-US" sz="1750" dirty="0">
                <a:solidFill>
                  <a:srgbClr val="D7D4CC"/>
                </a:solidFill>
                <a:latin typeface="Raleway Medium" pitchFamily="34" charset="0"/>
                <a:ea typeface="Raleway Medium" pitchFamily="34" charset="-122"/>
                <a:cs typeface="Raleway Medium" pitchFamily="34" charset="-120"/>
              </a:rPr>
              <a:t>Academic research confirms systematic paper aircraft engineering contributes meaningful insights to micro-UAV development beyond educational value.</a:t>
            </a:r>
            <a:endParaRPr lang="en-US" sz="1750" dirty="0"/>
          </a:p>
        </p:txBody>
      </p:sp>
      <p:sp>
        <p:nvSpPr>
          <p:cNvPr id="11" name="Text 8"/>
          <p:cNvSpPr/>
          <p:nvPr/>
        </p:nvSpPr>
        <p:spPr>
          <a:xfrm>
            <a:off x="781169" y="6261616"/>
            <a:ext cx="2878574" cy="309920"/>
          </a:xfrm>
          <a:prstGeom prst="rect">
            <a:avLst/>
          </a:prstGeom>
          <a:noFill/>
          <a:ln/>
        </p:spPr>
        <p:txBody>
          <a:bodyPr wrap="none" lIns="0" tIns="0" rIns="0" bIns="0" rtlCol="0" anchor="t"/>
          <a:lstStyle/>
          <a:p>
            <a:pPr marL="0" indent="0" algn="l">
              <a:lnSpc>
                <a:spcPts val="2400"/>
              </a:lnSpc>
              <a:buNone/>
            </a:pPr>
            <a:r>
              <a:rPr lang="en-US" sz="1950" b="1" dirty="0">
                <a:solidFill>
                  <a:srgbClr val="FFE14D"/>
                </a:solidFill>
                <a:latin typeface="Comfortaa Bold" pitchFamily="34" charset="0"/>
                <a:ea typeface="Comfortaa Bold" pitchFamily="34" charset="-122"/>
                <a:cs typeface="Comfortaa Bold" pitchFamily="34" charset="-120"/>
              </a:rPr>
              <a:t>Scalability Limitations</a:t>
            </a:r>
            <a:endParaRPr lang="en-US" sz="1950" dirty="0"/>
          </a:p>
        </p:txBody>
      </p:sp>
      <p:sp>
        <p:nvSpPr>
          <p:cNvPr id="12" name="Text 9"/>
          <p:cNvSpPr/>
          <p:nvPr/>
        </p:nvSpPr>
        <p:spPr>
          <a:xfrm>
            <a:off x="781169" y="6906220"/>
            <a:ext cx="7581662" cy="714375"/>
          </a:xfrm>
          <a:prstGeom prst="rect">
            <a:avLst/>
          </a:prstGeom>
          <a:noFill/>
          <a:ln/>
        </p:spPr>
        <p:txBody>
          <a:bodyPr wrap="square" lIns="0" tIns="0" rIns="0" bIns="0" rtlCol="0" anchor="t"/>
          <a:lstStyle/>
          <a:p>
            <a:pPr marL="0" indent="0" algn="l">
              <a:lnSpc>
                <a:spcPts val="2800"/>
              </a:lnSpc>
              <a:buNone/>
            </a:pPr>
            <a:r>
              <a:rPr lang="en-US" sz="1750" dirty="0">
                <a:solidFill>
                  <a:srgbClr val="D7D4CC"/>
                </a:solidFill>
                <a:latin typeface="Raleway Medium" pitchFamily="34" charset="0"/>
                <a:ea typeface="Raleway Medium" pitchFamily="34" charset="-122"/>
                <a:cs typeface="Raleway Medium" pitchFamily="34" charset="-120"/>
              </a:rPr>
              <a:t>Material constraints, manufacturing complexity, and power systems differ significantly from paper aircraft to operational micro-UAVs.</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864037" y="1673373"/>
            <a:ext cx="9265444"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Framework Effectiveness Results</a:t>
            </a:r>
            <a:endParaRPr lang="en-US" sz="4300" dirty="0"/>
          </a:p>
        </p:txBody>
      </p:sp>
      <p:sp>
        <p:nvSpPr>
          <p:cNvPr id="3" name="Shape 1"/>
          <p:cNvSpPr/>
          <p:nvPr/>
        </p:nvSpPr>
        <p:spPr>
          <a:xfrm>
            <a:off x="864037" y="2852924"/>
            <a:ext cx="4136231" cy="4129770"/>
          </a:xfrm>
          <a:prstGeom prst="roundRect">
            <a:avLst>
              <a:gd name="adj" fmla="val 10581"/>
            </a:avLst>
          </a:prstGeom>
          <a:solidFill>
            <a:srgbClr val="46464A"/>
          </a:solidFill>
          <a:ln/>
        </p:spPr>
      </p:sp>
      <p:sp>
        <p:nvSpPr>
          <p:cNvPr id="4" name="Shape 2"/>
          <p:cNvSpPr/>
          <p:nvPr/>
        </p:nvSpPr>
        <p:spPr>
          <a:xfrm>
            <a:off x="1110853" y="3099741"/>
            <a:ext cx="740569" cy="740569"/>
          </a:xfrm>
          <a:prstGeom prst="roundRect">
            <a:avLst>
              <a:gd name="adj" fmla="val 12346028"/>
            </a:avLst>
          </a:prstGeom>
          <a:solidFill>
            <a:srgbClr val="FFE14D"/>
          </a:solidFill>
          <a:ln/>
        </p:spPr>
      </p:sp>
      <p:pic>
        <p:nvPicPr>
          <p:cNvPr id="5" name="Image 0" descr="preencoded.png"/>
          <p:cNvPicPr>
            <a:picLocks noChangeAspect="1"/>
          </p:cNvPicPr>
          <p:nvPr/>
        </p:nvPicPr>
        <p:blipFill>
          <a:blip r:embed="rId3"/>
          <a:stretch>
            <a:fillRect/>
          </a:stretch>
        </p:blipFill>
        <p:spPr>
          <a:xfrm>
            <a:off x="1314450" y="3261666"/>
            <a:ext cx="333256" cy="416600"/>
          </a:xfrm>
          <a:prstGeom prst="rect">
            <a:avLst/>
          </a:prstGeom>
        </p:spPr>
      </p:pic>
      <p:sp>
        <p:nvSpPr>
          <p:cNvPr id="6" name="Text 3"/>
          <p:cNvSpPr/>
          <p:nvPr/>
        </p:nvSpPr>
        <p:spPr>
          <a:xfrm>
            <a:off x="1110853" y="4087127"/>
            <a:ext cx="3642598" cy="685800"/>
          </a:xfrm>
          <a:prstGeom prst="rect">
            <a:avLst/>
          </a:prstGeom>
          <a:noFill/>
          <a:ln/>
        </p:spPr>
        <p:txBody>
          <a:bodyPr wrap="squar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Systematic Documentation</a:t>
            </a:r>
            <a:endParaRPr lang="en-US" sz="2150" dirty="0"/>
          </a:p>
        </p:txBody>
      </p:sp>
      <p:sp>
        <p:nvSpPr>
          <p:cNvPr id="7" name="Text 4"/>
          <p:cNvSpPr/>
          <p:nvPr/>
        </p:nvSpPr>
        <p:spPr>
          <a:xfrm>
            <a:off x="1110853" y="4921040"/>
            <a:ext cx="3642598" cy="118514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Creates searchable knowledge base preventing repetition of failed approaches.</a:t>
            </a:r>
            <a:endParaRPr lang="en-US" sz="1900" dirty="0"/>
          </a:p>
        </p:txBody>
      </p:sp>
      <p:sp>
        <p:nvSpPr>
          <p:cNvPr id="8" name="Shape 5"/>
          <p:cNvSpPr/>
          <p:nvPr/>
        </p:nvSpPr>
        <p:spPr>
          <a:xfrm>
            <a:off x="5247084" y="2852924"/>
            <a:ext cx="4136231" cy="4129770"/>
          </a:xfrm>
          <a:prstGeom prst="roundRect">
            <a:avLst>
              <a:gd name="adj" fmla="val 10581"/>
            </a:avLst>
          </a:prstGeom>
          <a:solidFill>
            <a:srgbClr val="46464A"/>
          </a:solidFill>
          <a:ln/>
        </p:spPr>
      </p:sp>
      <p:sp>
        <p:nvSpPr>
          <p:cNvPr id="9" name="Shape 6"/>
          <p:cNvSpPr/>
          <p:nvPr/>
        </p:nvSpPr>
        <p:spPr>
          <a:xfrm>
            <a:off x="5493901" y="3099741"/>
            <a:ext cx="740569" cy="740569"/>
          </a:xfrm>
          <a:prstGeom prst="roundRect">
            <a:avLst>
              <a:gd name="adj" fmla="val 12346028"/>
            </a:avLst>
          </a:prstGeom>
          <a:solidFill>
            <a:srgbClr val="FFE14D"/>
          </a:solidFill>
          <a:ln/>
        </p:spPr>
      </p:sp>
      <p:pic>
        <p:nvPicPr>
          <p:cNvPr id="10" name="Image 1" descr="preencoded.png"/>
          <p:cNvPicPr>
            <a:picLocks noChangeAspect="1"/>
          </p:cNvPicPr>
          <p:nvPr/>
        </p:nvPicPr>
        <p:blipFill>
          <a:blip r:embed="rId4"/>
          <a:stretch>
            <a:fillRect/>
          </a:stretch>
        </p:blipFill>
        <p:spPr>
          <a:xfrm>
            <a:off x="5697498" y="3261666"/>
            <a:ext cx="333256" cy="416600"/>
          </a:xfrm>
          <a:prstGeom prst="rect">
            <a:avLst/>
          </a:prstGeom>
        </p:spPr>
      </p:pic>
      <p:sp>
        <p:nvSpPr>
          <p:cNvPr id="11" name="Text 7"/>
          <p:cNvSpPr/>
          <p:nvPr/>
        </p:nvSpPr>
        <p:spPr>
          <a:xfrm>
            <a:off x="5493901" y="4004002"/>
            <a:ext cx="3114913" cy="342900"/>
          </a:xfrm>
          <a:prstGeom prst="rect">
            <a:avLst/>
          </a:prstGeom>
          <a:noFill/>
          <a:ln/>
        </p:spPr>
        <p:txBody>
          <a:bodyPr wrap="none" lIns="0" tIns="0" rIns="0" bIns="0" rtlCol="0" anchor="t"/>
          <a:lstStyle/>
          <a:p>
            <a:pPr>
              <a:lnSpc>
                <a:spcPts val="2700"/>
              </a:lnSpc>
            </a:pPr>
            <a:r>
              <a:rPr lang="en-US" sz="2150" b="1" dirty="0">
                <a:solidFill>
                  <a:srgbClr val="D7D4CC"/>
                </a:solidFill>
                <a:latin typeface="Comfortaa Bold" pitchFamily="34" charset="0"/>
                <a:ea typeface="Comfortaa Bold" pitchFamily="34" charset="-122"/>
              </a:rPr>
              <a:t>Structured Data </a:t>
            </a:r>
            <a:br>
              <a:rPr lang="en-US" sz="2150" b="1" dirty="0">
                <a:solidFill>
                  <a:srgbClr val="D7D4CC"/>
                </a:solidFill>
                <a:latin typeface="Comfortaa Bold" pitchFamily="34" charset="0"/>
                <a:ea typeface="Comfortaa Bold" pitchFamily="34" charset="-122"/>
              </a:rPr>
            </a:br>
            <a:r>
              <a:rPr lang="en-US" sz="2150" b="1" dirty="0">
                <a:solidFill>
                  <a:srgbClr val="D7D4CC"/>
                </a:solidFill>
                <a:latin typeface="Comfortaa Bold" pitchFamily="34" charset="0"/>
                <a:ea typeface="Comfortaa Bold" pitchFamily="34" charset="-122"/>
              </a:rPr>
              <a:t>Collection</a:t>
            </a:r>
          </a:p>
        </p:txBody>
      </p:sp>
      <p:sp>
        <p:nvSpPr>
          <p:cNvPr id="12" name="Text 8"/>
          <p:cNvSpPr/>
          <p:nvPr/>
        </p:nvSpPr>
        <p:spPr>
          <a:xfrm>
            <a:off x="5493901" y="4784503"/>
            <a:ext cx="3683350" cy="919839"/>
          </a:xfrm>
          <a:prstGeom prst="rect">
            <a:avLst/>
          </a:prstGeom>
          <a:noFill/>
          <a:ln/>
        </p:spPr>
        <p:txBody>
          <a:bodyPr wrap="square" lIns="0" tIns="0" rIns="0" bIns="0" rtlCol="0" anchor="t"/>
          <a:lstStyle/>
          <a:p>
            <a:pPr>
              <a:lnSpc>
                <a:spcPts val="3100"/>
              </a:lnSpc>
            </a:pPr>
            <a:r>
              <a:rPr lang="en-US" sz="1900" dirty="0">
                <a:solidFill>
                  <a:srgbClr val="D7D4CC"/>
                </a:solidFill>
                <a:latin typeface="Raleway Medium" pitchFamily="34" charset="0"/>
              </a:rPr>
              <a:t>Structured data input and computer vision trajectory analysis reduces subjective bias compared to pure visual assessment</a:t>
            </a:r>
          </a:p>
        </p:txBody>
      </p:sp>
      <p:sp>
        <p:nvSpPr>
          <p:cNvPr id="13" name="Shape 9"/>
          <p:cNvSpPr/>
          <p:nvPr/>
        </p:nvSpPr>
        <p:spPr>
          <a:xfrm>
            <a:off x="9630132" y="2852924"/>
            <a:ext cx="4136231" cy="4129770"/>
          </a:xfrm>
          <a:prstGeom prst="roundRect">
            <a:avLst>
              <a:gd name="adj" fmla="val 10581"/>
            </a:avLst>
          </a:prstGeom>
          <a:solidFill>
            <a:srgbClr val="46464A"/>
          </a:solidFill>
          <a:ln/>
        </p:spPr>
      </p:sp>
      <p:sp>
        <p:nvSpPr>
          <p:cNvPr id="14" name="Shape 10"/>
          <p:cNvSpPr/>
          <p:nvPr/>
        </p:nvSpPr>
        <p:spPr>
          <a:xfrm>
            <a:off x="9876949" y="3099741"/>
            <a:ext cx="740569" cy="740569"/>
          </a:xfrm>
          <a:prstGeom prst="roundRect">
            <a:avLst>
              <a:gd name="adj" fmla="val 12346028"/>
            </a:avLst>
          </a:prstGeom>
          <a:solidFill>
            <a:srgbClr val="FFE14D"/>
          </a:solidFill>
          <a:ln/>
        </p:spPr>
      </p:sp>
      <p:pic>
        <p:nvPicPr>
          <p:cNvPr id="15" name="Image 2" descr="preencoded.png"/>
          <p:cNvPicPr>
            <a:picLocks noChangeAspect="1"/>
          </p:cNvPicPr>
          <p:nvPr/>
        </p:nvPicPr>
        <p:blipFill>
          <a:blip r:embed="rId5"/>
          <a:stretch>
            <a:fillRect/>
          </a:stretch>
        </p:blipFill>
        <p:spPr>
          <a:xfrm>
            <a:off x="10080546" y="3261666"/>
            <a:ext cx="333256" cy="416600"/>
          </a:xfrm>
          <a:prstGeom prst="rect">
            <a:avLst/>
          </a:prstGeom>
        </p:spPr>
      </p:pic>
      <p:sp>
        <p:nvSpPr>
          <p:cNvPr id="16" name="Text 11"/>
          <p:cNvSpPr/>
          <p:nvPr/>
        </p:nvSpPr>
        <p:spPr>
          <a:xfrm>
            <a:off x="9876949" y="4087127"/>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Time Efficiency</a:t>
            </a:r>
            <a:endParaRPr lang="en-US" sz="2150" dirty="0"/>
          </a:p>
        </p:txBody>
      </p:sp>
      <p:sp>
        <p:nvSpPr>
          <p:cNvPr id="17" name="Text 12"/>
          <p:cNvSpPr/>
          <p:nvPr/>
        </p:nvSpPr>
        <p:spPr>
          <a:xfrm>
            <a:off x="9876949" y="4578140"/>
            <a:ext cx="3642598" cy="118514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Faster overall progress compared to unsystematic trial-and-error methods.</a:t>
            </a:r>
            <a:endParaRPr lang="en-US" sz="1900" dirty="0"/>
          </a:p>
        </p:txBody>
      </p:sp>
      <p:sp>
        <p:nvSpPr>
          <p:cNvPr id="19" name="Rectangle 18">
            <a:extLst>
              <a:ext uri="{FF2B5EF4-FFF2-40B4-BE49-F238E27FC236}">
                <a16:creationId xmlns:a16="http://schemas.microsoft.com/office/drawing/2014/main" id="{0C3069BF-BD33-7FD8-22AE-0B376F95D5FD}"/>
              </a:ext>
            </a:extLst>
          </p:cNvPr>
          <p:cNvSpPr/>
          <p:nvPr/>
        </p:nvSpPr>
        <p:spPr>
          <a:xfrm>
            <a:off x="12784975" y="7730836"/>
            <a:ext cx="1845425" cy="498764"/>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0089" y="827842"/>
            <a:ext cx="6392466" cy="563523"/>
          </a:xfrm>
          <a:prstGeom prst="rect">
            <a:avLst/>
          </a:prstGeom>
          <a:noFill/>
          <a:ln/>
        </p:spPr>
        <p:txBody>
          <a:bodyPr wrap="none" lIns="0" tIns="0" rIns="0" bIns="0" rtlCol="0" anchor="t"/>
          <a:lstStyle/>
          <a:p>
            <a:pPr marL="0" indent="0" algn="l">
              <a:lnSpc>
                <a:spcPts val="4400"/>
              </a:lnSpc>
              <a:buNone/>
            </a:pPr>
            <a:r>
              <a:rPr lang="en-US" sz="3550" b="1" dirty="0">
                <a:solidFill>
                  <a:srgbClr val="FFE14D"/>
                </a:solidFill>
                <a:latin typeface="Comfortaa Bold" pitchFamily="34" charset="0"/>
                <a:ea typeface="Comfortaa Bold" pitchFamily="34" charset="-122"/>
                <a:cs typeface="Comfortaa Bold" pitchFamily="34" charset="-120"/>
              </a:rPr>
              <a:t>Future Research Directions</a:t>
            </a:r>
            <a:endParaRPr lang="en-US" sz="3550" dirty="0"/>
          </a:p>
        </p:txBody>
      </p:sp>
      <p:sp>
        <p:nvSpPr>
          <p:cNvPr id="4" name="Shape 1"/>
          <p:cNvSpPr/>
          <p:nvPr/>
        </p:nvSpPr>
        <p:spPr>
          <a:xfrm>
            <a:off x="938332" y="1695688"/>
            <a:ext cx="22860" cy="5705951"/>
          </a:xfrm>
          <a:prstGeom prst="roundRect">
            <a:avLst>
              <a:gd name="adj" fmla="val 1331316"/>
            </a:avLst>
          </a:prstGeom>
          <a:solidFill>
            <a:srgbClr val="5F5F63"/>
          </a:solidFill>
          <a:ln/>
        </p:spPr>
      </p:sp>
      <p:sp>
        <p:nvSpPr>
          <p:cNvPr id="5" name="Shape 2"/>
          <p:cNvSpPr/>
          <p:nvPr/>
        </p:nvSpPr>
        <p:spPr>
          <a:xfrm>
            <a:off x="1143714" y="1912501"/>
            <a:ext cx="608648" cy="22860"/>
          </a:xfrm>
          <a:prstGeom prst="roundRect">
            <a:avLst>
              <a:gd name="adj" fmla="val 1331316"/>
            </a:avLst>
          </a:prstGeom>
          <a:solidFill>
            <a:srgbClr val="5F5F63"/>
          </a:solidFill>
          <a:ln/>
        </p:spPr>
      </p:sp>
      <p:sp>
        <p:nvSpPr>
          <p:cNvPr id="6" name="Shape 3"/>
          <p:cNvSpPr/>
          <p:nvPr/>
        </p:nvSpPr>
        <p:spPr>
          <a:xfrm>
            <a:off x="710089" y="1695688"/>
            <a:ext cx="456486" cy="456486"/>
          </a:xfrm>
          <a:prstGeom prst="roundRect">
            <a:avLst>
              <a:gd name="adj" fmla="val 66670"/>
            </a:avLst>
          </a:prstGeom>
          <a:solidFill>
            <a:srgbClr val="46464A"/>
          </a:solidFill>
          <a:ln/>
        </p:spPr>
      </p:sp>
      <p:sp>
        <p:nvSpPr>
          <p:cNvPr id="7" name="Text 4"/>
          <p:cNvSpPr/>
          <p:nvPr/>
        </p:nvSpPr>
        <p:spPr>
          <a:xfrm>
            <a:off x="786452" y="1821362"/>
            <a:ext cx="270510" cy="338138"/>
          </a:xfrm>
          <a:prstGeom prst="rect">
            <a:avLst/>
          </a:prstGeom>
          <a:noFill/>
          <a:ln/>
        </p:spPr>
        <p:txBody>
          <a:bodyPr wrap="none" lIns="0" tIns="0" rIns="0" bIns="0" rtlCol="0" anchor="t"/>
          <a:lstStyle/>
          <a:p>
            <a:pPr marL="0" indent="0" algn="ctr">
              <a:lnSpc>
                <a:spcPts val="2100"/>
              </a:lnSpc>
              <a:buNone/>
            </a:pPr>
            <a:r>
              <a:rPr lang="en-US" sz="2100" b="1" dirty="0">
                <a:solidFill>
                  <a:srgbClr val="D7D4CC"/>
                </a:solidFill>
                <a:latin typeface="Comfortaa Bold" pitchFamily="34" charset="0"/>
                <a:ea typeface="Comfortaa Bold" pitchFamily="34" charset="-122"/>
                <a:cs typeface="Comfortaa Bold" pitchFamily="34" charset="-120"/>
              </a:rPr>
              <a:t>1</a:t>
            </a:r>
            <a:endParaRPr lang="en-US" sz="2100" dirty="0"/>
          </a:p>
        </p:txBody>
      </p:sp>
      <p:sp>
        <p:nvSpPr>
          <p:cNvPr id="8" name="Text 5"/>
          <p:cNvSpPr/>
          <p:nvPr/>
        </p:nvSpPr>
        <p:spPr>
          <a:xfrm>
            <a:off x="1952744" y="1765340"/>
            <a:ext cx="3916799" cy="281702"/>
          </a:xfrm>
          <a:prstGeom prst="rect">
            <a:avLst/>
          </a:prstGeom>
          <a:noFill/>
          <a:ln/>
        </p:spPr>
        <p:txBody>
          <a:bodyPr wrap="none" lIns="0" tIns="0" rIns="0" bIns="0" rtlCol="0" anchor="t"/>
          <a:lstStyle/>
          <a:p>
            <a:pPr marL="0" indent="0" algn="l">
              <a:lnSpc>
                <a:spcPts val="2200"/>
              </a:lnSpc>
              <a:buNone/>
            </a:pPr>
            <a:r>
              <a:rPr lang="en-US" sz="1750" b="1" dirty="0">
                <a:solidFill>
                  <a:srgbClr val="D7D4CC"/>
                </a:solidFill>
                <a:latin typeface="Comfortaa Bold" pitchFamily="34" charset="0"/>
                <a:ea typeface="Comfortaa Bold" pitchFamily="34" charset="-122"/>
                <a:cs typeface="Comfortaa Bold" pitchFamily="34" charset="-120"/>
              </a:rPr>
              <a:t>Enhanced Measurement Systems</a:t>
            </a:r>
            <a:endParaRPr lang="en-US" sz="1750" dirty="0"/>
          </a:p>
        </p:txBody>
      </p:sp>
      <p:sp>
        <p:nvSpPr>
          <p:cNvPr id="9" name="Text 6"/>
          <p:cNvSpPr/>
          <p:nvPr/>
        </p:nvSpPr>
        <p:spPr>
          <a:xfrm>
            <a:off x="1952744" y="2168723"/>
            <a:ext cx="6481167" cy="649129"/>
          </a:xfrm>
          <a:prstGeom prst="rect">
            <a:avLst/>
          </a:prstGeom>
          <a:noFill/>
          <a:ln/>
        </p:spPr>
        <p:txBody>
          <a:bodyPr wrap="square" lIns="0" tIns="0" rIns="0" bIns="0" rtlCol="0" anchor="t"/>
          <a:lstStyle/>
          <a:p>
            <a:pPr marL="0" indent="0" algn="l">
              <a:lnSpc>
                <a:spcPts val="2550"/>
              </a:lnSpc>
              <a:buNone/>
            </a:pPr>
            <a:r>
              <a:rPr lang="en-US" sz="1550" dirty="0">
                <a:solidFill>
                  <a:srgbClr val="D7D4CC"/>
                </a:solidFill>
                <a:latin typeface="Raleway Medium" pitchFamily="34" charset="0"/>
                <a:ea typeface="Raleway Medium" pitchFamily="34" charset="-122"/>
                <a:cs typeface="Raleway Medium" pitchFamily="34" charset="-120"/>
              </a:rPr>
              <a:t>Statistical significance testing and objective stability measurement using accelerometer data or advanced computer vision.</a:t>
            </a:r>
            <a:endParaRPr lang="en-US" sz="1550" dirty="0"/>
          </a:p>
        </p:txBody>
      </p:sp>
      <p:sp>
        <p:nvSpPr>
          <p:cNvPr id="10" name="Shape 7"/>
          <p:cNvSpPr/>
          <p:nvPr/>
        </p:nvSpPr>
        <p:spPr>
          <a:xfrm>
            <a:off x="1143714" y="3440430"/>
            <a:ext cx="608648" cy="22860"/>
          </a:xfrm>
          <a:prstGeom prst="roundRect">
            <a:avLst>
              <a:gd name="adj" fmla="val 1331316"/>
            </a:avLst>
          </a:prstGeom>
          <a:solidFill>
            <a:srgbClr val="5F5F63"/>
          </a:solidFill>
          <a:ln/>
        </p:spPr>
      </p:sp>
      <p:sp>
        <p:nvSpPr>
          <p:cNvPr id="11" name="Shape 8"/>
          <p:cNvSpPr/>
          <p:nvPr/>
        </p:nvSpPr>
        <p:spPr>
          <a:xfrm>
            <a:off x="710089" y="3223617"/>
            <a:ext cx="456486" cy="456486"/>
          </a:xfrm>
          <a:prstGeom prst="roundRect">
            <a:avLst>
              <a:gd name="adj" fmla="val 66670"/>
            </a:avLst>
          </a:prstGeom>
          <a:solidFill>
            <a:srgbClr val="46464A"/>
          </a:solidFill>
          <a:ln/>
        </p:spPr>
      </p:sp>
      <p:sp>
        <p:nvSpPr>
          <p:cNvPr id="12" name="Text 9"/>
          <p:cNvSpPr/>
          <p:nvPr/>
        </p:nvSpPr>
        <p:spPr>
          <a:xfrm>
            <a:off x="786452" y="3332666"/>
            <a:ext cx="270510" cy="338138"/>
          </a:xfrm>
          <a:prstGeom prst="rect">
            <a:avLst/>
          </a:prstGeom>
          <a:noFill/>
          <a:ln/>
        </p:spPr>
        <p:txBody>
          <a:bodyPr wrap="none" lIns="0" tIns="0" rIns="0" bIns="0" rtlCol="0" anchor="t"/>
          <a:lstStyle/>
          <a:p>
            <a:pPr marL="0" indent="0" algn="ctr">
              <a:lnSpc>
                <a:spcPts val="2100"/>
              </a:lnSpc>
              <a:buNone/>
            </a:pPr>
            <a:r>
              <a:rPr lang="en-US" sz="2100" b="1" dirty="0">
                <a:solidFill>
                  <a:srgbClr val="D7D4CC"/>
                </a:solidFill>
                <a:latin typeface="Comfortaa Bold" pitchFamily="34" charset="0"/>
                <a:ea typeface="Comfortaa Bold" pitchFamily="34" charset="-122"/>
                <a:cs typeface="Comfortaa Bold" pitchFamily="34" charset="-120"/>
              </a:rPr>
              <a:t>2</a:t>
            </a:r>
            <a:endParaRPr lang="en-US" sz="2100" dirty="0"/>
          </a:p>
        </p:txBody>
      </p:sp>
      <p:sp>
        <p:nvSpPr>
          <p:cNvPr id="13" name="Text 10"/>
          <p:cNvSpPr/>
          <p:nvPr/>
        </p:nvSpPr>
        <p:spPr>
          <a:xfrm>
            <a:off x="1952744" y="3293269"/>
            <a:ext cx="2711053" cy="281702"/>
          </a:xfrm>
          <a:prstGeom prst="rect">
            <a:avLst/>
          </a:prstGeom>
          <a:noFill/>
          <a:ln/>
        </p:spPr>
        <p:txBody>
          <a:bodyPr wrap="none" lIns="0" tIns="0" rIns="0" bIns="0" rtlCol="0" anchor="t"/>
          <a:lstStyle/>
          <a:p>
            <a:pPr marL="0" indent="0" algn="l">
              <a:lnSpc>
                <a:spcPts val="2200"/>
              </a:lnSpc>
              <a:buNone/>
            </a:pPr>
            <a:r>
              <a:rPr lang="en-US" sz="1750" b="1" dirty="0">
                <a:solidFill>
                  <a:srgbClr val="D7D4CC"/>
                </a:solidFill>
                <a:latin typeface="Comfortaa Bold" pitchFamily="34" charset="0"/>
                <a:ea typeface="Comfortaa Bold" pitchFamily="34" charset="-122"/>
                <a:cs typeface="Comfortaa Bold" pitchFamily="34" charset="-120"/>
              </a:rPr>
              <a:t>Expanded Accessibility</a:t>
            </a:r>
            <a:endParaRPr lang="en-US" sz="1750" dirty="0"/>
          </a:p>
        </p:txBody>
      </p:sp>
      <p:sp>
        <p:nvSpPr>
          <p:cNvPr id="14" name="Text 11"/>
          <p:cNvSpPr/>
          <p:nvPr/>
        </p:nvSpPr>
        <p:spPr>
          <a:xfrm>
            <a:off x="1952744" y="3696653"/>
            <a:ext cx="6481167" cy="649129"/>
          </a:xfrm>
          <a:prstGeom prst="rect">
            <a:avLst/>
          </a:prstGeom>
          <a:noFill/>
          <a:ln/>
        </p:spPr>
        <p:txBody>
          <a:bodyPr wrap="square" lIns="0" tIns="0" rIns="0" bIns="0" rtlCol="0" anchor="t"/>
          <a:lstStyle/>
          <a:p>
            <a:pPr marL="0" indent="0" algn="l">
              <a:lnSpc>
                <a:spcPts val="2550"/>
              </a:lnSpc>
              <a:buNone/>
            </a:pPr>
            <a:r>
              <a:rPr lang="en-US" sz="1550" dirty="0">
                <a:solidFill>
                  <a:srgbClr val="D7D4CC"/>
                </a:solidFill>
                <a:latin typeface="Raleway Medium" pitchFamily="34" charset="0"/>
                <a:ea typeface="Raleway Medium" pitchFamily="34" charset="-122"/>
                <a:cs typeface="Raleway Medium" pitchFamily="34" charset="-120"/>
              </a:rPr>
              <a:t>Web-based implementation and smartphone tracking applications to eliminate computer requirements.</a:t>
            </a:r>
            <a:endParaRPr lang="en-US" sz="1550" dirty="0"/>
          </a:p>
        </p:txBody>
      </p:sp>
      <p:sp>
        <p:nvSpPr>
          <p:cNvPr id="15" name="Shape 12"/>
          <p:cNvSpPr/>
          <p:nvPr/>
        </p:nvSpPr>
        <p:spPr>
          <a:xfrm>
            <a:off x="1143714" y="4968359"/>
            <a:ext cx="608648" cy="22860"/>
          </a:xfrm>
          <a:prstGeom prst="roundRect">
            <a:avLst>
              <a:gd name="adj" fmla="val 1331316"/>
            </a:avLst>
          </a:prstGeom>
          <a:solidFill>
            <a:srgbClr val="5F5F63"/>
          </a:solidFill>
          <a:ln/>
        </p:spPr>
      </p:sp>
      <p:sp>
        <p:nvSpPr>
          <p:cNvPr id="16" name="Shape 13"/>
          <p:cNvSpPr/>
          <p:nvPr/>
        </p:nvSpPr>
        <p:spPr>
          <a:xfrm>
            <a:off x="710089" y="4751546"/>
            <a:ext cx="456486" cy="456486"/>
          </a:xfrm>
          <a:prstGeom prst="roundRect">
            <a:avLst>
              <a:gd name="adj" fmla="val 66670"/>
            </a:avLst>
          </a:prstGeom>
          <a:solidFill>
            <a:srgbClr val="46464A"/>
          </a:solidFill>
          <a:ln/>
        </p:spPr>
      </p:sp>
      <p:sp>
        <p:nvSpPr>
          <p:cNvPr id="17" name="Text 14"/>
          <p:cNvSpPr/>
          <p:nvPr/>
        </p:nvSpPr>
        <p:spPr>
          <a:xfrm>
            <a:off x="803077" y="4860595"/>
            <a:ext cx="270510" cy="338138"/>
          </a:xfrm>
          <a:prstGeom prst="rect">
            <a:avLst/>
          </a:prstGeom>
          <a:noFill/>
          <a:ln/>
        </p:spPr>
        <p:txBody>
          <a:bodyPr wrap="none" lIns="0" tIns="0" rIns="0" bIns="0" rtlCol="0" anchor="t"/>
          <a:lstStyle/>
          <a:p>
            <a:pPr marL="0" indent="0" algn="ctr">
              <a:lnSpc>
                <a:spcPts val="2100"/>
              </a:lnSpc>
              <a:buNone/>
            </a:pPr>
            <a:r>
              <a:rPr lang="en-US" sz="2100" b="1" dirty="0">
                <a:solidFill>
                  <a:srgbClr val="D7D4CC"/>
                </a:solidFill>
                <a:latin typeface="Comfortaa Bold" pitchFamily="34" charset="0"/>
                <a:ea typeface="Comfortaa Bold" pitchFamily="34" charset="-122"/>
                <a:cs typeface="Comfortaa Bold" pitchFamily="34" charset="-120"/>
              </a:rPr>
              <a:t>3</a:t>
            </a:r>
            <a:endParaRPr lang="en-US" sz="2100" dirty="0"/>
          </a:p>
        </p:txBody>
      </p:sp>
      <p:sp>
        <p:nvSpPr>
          <p:cNvPr id="18" name="Text 15"/>
          <p:cNvSpPr/>
          <p:nvPr/>
        </p:nvSpPr>
        <p:spPr>
          <a:xfrm>
            <a:off x="1952744" y="4821198"/>
            <a:ext cx="3099316" cy="281702"/>
          </a:xfrm>
          <a:prstGeom prst="rect">
            <a:avLst/>
          </a:prstGeom>
          <a:noFill/>
          <a:ln/>
        </p:spPr>
        <p:txBody>
          <a:bodyPr wrap="none" lIns="0" tIns="0" rIns="0" bIns="0" rtlCol="0" anchor="t"/>
          <a:lstStyle/>
          <a:p>
            <a:pPr marL="0" indent="0" algn="l">
              <a:lnSpc>
                <a:spcPts val="2200"/>
              </a:lnSpc>
              <a:buNone/>
            </a:pPr>
            <a:r>
              <a:rPr lang="en-US" sz="1750" b="1" dirty="0">
                <a:solidFill>
                  <a:srgbClr val="D7D4CC"/>
                </a:solidFill>
                <a:latin typeface="Comfortaa Bold" pitchFamily="34" charset="0"/>
                <a:ea typeface="Comfortaa Bold" pitchFamily="34" charset="-122"/>
                <a:cs typeface="Comfortaa Bold" pitchFamily="34" charset="-120"/>
              </a:rPr>
              <a:t>Advanced UAV Integration</a:t>
            </a:r>
            <a:endParaRPr lang="en-US" sz="1750" dirty="0"/>
          </a:p>
        </p:txBody>
      </p:sp>
      <p:sp>
        <p:nvSpPr>
          <p:cNvPr id="19" name="Text 16"/>
          <p:cNvSpPr/>
          <p:nvPr/>
        </p:nvSpPr>
        <p:spPr>
          <a:xfrm>
            <a:off x="1952744" y="5224582"/>
            <a:ext cx="6481167" cy="649129"/>
          </a:xfrm>
          <a:prstGeom prst="rect">
            <a:avLst/>
          </a:prstGeom>
          <a:noFill/>
          <a:ln/>
        </p:spPr>
        <p:txBody>
          <a:bodyPr wrap="square" lIns="0" tIns="0" rIns="0" bIns="0" rtlCol="0" anchor="t"/>
          <a:lstStyle/>
          <a:p>
            <a:pPr marL="0" indent="0" algn="l">
              <a:lnSpc>
                <a:spcPts val="2550"/>
              </a:lnSpc>
              <a:buNone/>
            </a:pPr>
            <a:r>
              <a:rPr lang="en-US" sz="1550" dirty="0">
                <a:solidFill>
                  <a:srgbClr val="D7D4CC"/>
                </a:solidFill>
                <a:latin typeface="Raleway Medium" pitchFamily="34" charset="0"/>
                <a:ea typeface="Raleway Medium" pitchFamily="34" charset="-122"/>
                <a:cs typeface="Raleway Medium" pitchFamily="34" charset="-120"/>
              </a:rPr>
              <a:t>Electronics integration, sensor incorporation, and transition methodologies from passive to powered aircraft design.</a:t>
            </a:r>
            <a:endParaRPr lang="en-US" sz="1550" dirty="0"/>
          </a:p>
        </p:txBody>
      </p:sp>
      <p:sp>
        <p:nvSpPr>
          <p:cNvPr id="20" name="Shape 17"/>
          <p:cNvSpPr/>
          <p:nvPr/>
        </p:nvSpPr>
        <p:spPr>
          <a:xfrm>
            <a:off x="1143714" y="6496288"/>
            <a:ext cx="608648" cy="22860"/>
          </a:xfrm>
          <a:prstGeom prst="roundRect">
            <a:avLst>
              <a:gd name="adj" fmla="val 1331316"/>
            </a:avLst>
          </a:prstGeom>
          <a:solidFill>
            <a:srgbClr val="5F5F63"/>
          </a:solidFill>
          <a:ln/>
        </p:spPr>
      </p:sp>
      <p:sp>
        <p:nvSpPr>
          <p:cNvPr id="21" name="Shape 18"/>
          <p:cNvSpPr/>
          <p:nvPr/>
        </p:nvSpPr>
        <p:spPr>
          <a:xfrm>
            <a:off x="710089" y="6279475"/>
            <a:ext cx="456486" cy="456486"/>
          </a:xfrm>
          <a:prstGeom prst="roundRect">
            <a:avLst>
              <a:gd name="adj" fmla="val 66670"/>
            </a:avLst>
          </a:prstGeom>
          <a:solidFill>
            <a:srgbClr val="46464A"/>
          </a:solidFill>
          <a:ln/>
        </p:spPr>
      </p:sp>
      <p:sp>
        <p:nvSpPr>
          <p:cNvPr id="22" name="Text 19"/>
          <p:cNvSpPr/>
          <p:nvPr/>
        </p:nvSpPr>
        <p:spPr>
          <a:xfrm>
            <a:off x="786452" y="6388524"/>
            <a:ext cx="270510" cy="338138"/>
          </a:xfrm>
          <a:prstGeom prst="rect">
            <a:avLst/>
          </a:prstGeom>
          <a:noFill/>
          <a:ln/>
        </p:spPr>
        <p:txBody>
          <a:bodyPr wrap="none" lIns="0" tIns="0" rIns="0" bIns="0" rtlCol="0" anchor="t"/>
          <a:lstStyle/>
          <a:p>
            <a:pPr marL="0" indent="0" algn="ctr">
              <a:lnSpc>
                <a:spcPts val="2100"/>
              </a:lnSpc>
              <a:buNone/>
            </a:pPr>
            <a:r>
              <a:rPr lang="en-US" sz="2100" b="1" dirty="0">
                <a:solidFill>
                  <a:srgbClr val="D7D4CC"/>
                </a:solidFill>
                <a:latin typeface="Comfortaa Bold" pitchFamily="34" charset="0"/>
                <a:ea typeface="Comfortaa Bold" pitchFamily="34" charset="-122"/>
                <a:cs typeface="Comfortaa Bold" pitchFamily="34" charset="-120"/>
              </a:rPr>
              <a:t>4</a:t>
            </a:r>
            <a:endParaRPr lang="en-US" sz="2100" dirty="0"/>
          </a:p>
        </p:txBody>
      </p:sp>
      <p:sp>
        <p:nvSpPr>
          <p:cNvPr id="23" name="Text 20"/>
          <p:cNvSpPr/>
          <p:nvPr/>
        </p:nvSpPr>
        <p:spPr>
          <a:xfrm>
            <a:off x="1952744" y="6349127"/>
            <a:ext cx="3361968" cy="281702"/>
          </a:xfrm>
          <a:prstGeom prst="rect">
            <a:avLst/>
          </a:prstGeom>
          <a:noFill/>
          <a:ln/>
        </p:spPr>
        <p:txBody>
          <a:bodyPr wrap="none" lIns="0" tIns="0" rIns="0" bIns="0" rtlCol="0" anchor="t"/>
          <a:lstStyle/>
          <a:p>
            <a:pPr marL="0" indent="0" algn="l">
              <a:lnSpc>
                <a:spcPts val="2200"/>
              </a:lnSpc>
              <a:buNone/>
            </a:pPr>
            <a:r>
              <a:rPr lang="en-US" sz="1750" b="1" dirty="0">
                <a:solidFill>
                  <a:srgbClr val="D7D4CC"/>
                </a:solidFill>
                <a:latin typeface="Comfortaa Bold" pitchFamily="34" charset="0"/>
                <a:ea typeface="Comfortaa Bold" pitchFamily="34" charset="-122"/>
                <a:cs typeface="Comfortaa Bold" pitchFamily="34" charset="-120"/>
              </a:rPr>
              <a:t>Comprehensive User Testing</a:t>
            </a:r>
            <a:endParaRPr lang="en-US" sz="1750" dirty="0"/>
          </a:p>
        </p:txBody>
      </p:sp>
      <p:sp>
        <p:nvSpPr>
          <p:cNvPr id="24" name="Text 21"/>
          <p:cNvSpPr/>
          <p:nvPr/>
        </p:nvSpPr>
        <p:spPr>
          <a:xfrm>
            <a:off x="1952744" y="6752511"/>
            <a:ext cx="6481167" cy="649129"/>
          </a:xfrm>
          <a:prstGeom prst="rect">
            <a:avLst/>
          </a:prstGeom>
          <a:noFill/>
          <a:ln/>
        </p:spPr>
        <p:txBody>
          <a:bodyPr wrap="square" lIns="0" tIns="0" rIns="0" bIns="0" rtlCol="0" anchor="t"/>
          <a:lstStyle/>
          <a:p>
            <a:pPr marL="0" indent="0" algn="l">
              <a:lnSpc>
                <a:spcPts val="2550"/>
              </a:lnSpc>
              <a:buNone/>
            </a:pPr>
            <a:r>
              <a:rPr lang="en-US" sz="1550" dirty="0">
                <a:solidFill>
                  <a:srgbClr val="D7D4CC"/>
                </a:solidFill>
                <a:latin typeface="Raleway Medium" pitchFamily="34" charset="0"/>
                <a:ea typeface="Raleway Medium" pitchFamily="34" charset="-122"/>
                <a:cs typeface="Raleway Medium" pitchFamily="34" charset="-120"/>
              </a:rPr>
              <a:t>Extended validation with diverse user groups to empirically demonstrate framework effectiveness.</a:t>
            </a:r>
            <a:endParaRPr lang="en-US" sz="15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994184"/>
            <a:ext cx="5486400"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Comfortaa" pitchFamily="2" charset="0"/>
                <a:ea typeface="Comfortaa Bold" pitchFamily="34" charset="-122"/>
              </a:rPr>
              <a:t>Thank You</a:t>
            </a:r>
            <a:endParaRPr lang="en-US" sz="4300" dirty="0">
              <a:latin typeface="Comfortaa" pitchFamily="2" charset="0"/>
            </a:endParaRPr>
          </a:p>
        </p:txBody>
      </p:sp>
      <p:sp>
        <p:nvSpPr>
          <p:cNvPr id="4" name="Text 1"/>
          <p:cNvSpPr/>
          <p:nvPr/>
        </p:nvSpPr>
        <p:spPr>
          <a:xfrm>
            <a:off x="864037" y="4050268"/>
            <a:ext cx="7415927" cy="118514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We appreciate your time and attention to our research. We are excited about the future possibilities of systematic paper aircraft engineering and its applications to micro-UAV development.</a:t>
            </a:r>
            <a:endParaRPr lang="en-US" sz="19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521035" y="2304336"/>
            <a:ext cx="7588329" cy="685800"/>
          </a:xfrm>
          <a:prstGeom prst="rect">
            <a:avLst/>
          </a:prstGeom>
          <a:noFill/>
          <a:ln/>
        </p:spPr>
        <p:txBody>
          <a:bodyPr wrap="none" lIns="0" tIns="0" rIns="0" bIns="0" rtlCol="0" anchor="t"/>
          <a:lstStyle/>
          <a:p>
            <a:pPr marL="0" indent="0" algn="ctr">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Micro-UAVS: what and why</a:t>
            </a:r>
            <a:endParaRPr lang="en-US" sz="4300" dirty="0"/>
          </a:p>
        </p:txBody>
      </p:sp>
      <p:sp>
        <p:nvSpPr>
          <p:cNvPr id="3" name="Shape 1"/>
          <p:cNvSpPr/>
          <p:nvPr/>
        </p:nvSpPr>
        <p:spPr>
          <a:xfrm>
            <a:off x="864037" y="3360420"/>
            <a:ext cx="4095036" cy="2564844"/>
          </a:xfrm>
          <a:prstGeom prst="roundRect">
            <a:avLst>
              <a:gd name="adj" fmla="val 14439"/>
            </a:avLst>
          </a:prstGeom>
          <a:solidFill>
            <a:srgbClr val="46464A"/>
          </a:solidFill>
          <a:ln/>
        </p:spPr>
      </p:sp>
      <p:sp>
        <p:nvSpPr>
          <p:cNvPr id="4" name="Shape 2"/>
          <p:cNvSpPr/>
          <p:nvPr/>
        </p:nvSpPr>
        <p:spPr>
          <a:xfrm>
            <a:off x="1110853" y="3738443"/>
            <a:ext cx="123349" cy="123349"/>
          </a:xfrm>
          <a:prstGeom prst="roundRect">
            <a:avLst>
              <a:gd name="adj" fmla="val 370656"/>
            </a:avLst>
          </a:prstGeom>
          <a:solidFill>
            <a:srgbClr val="FFE14D"/>
          </a:solidFill>
          <a:ln/>
        </p:spPr>
      </p:sp>
      <p:sp>
        <p:nvSpPr>
          <p:cNvPr id="5" name="Text 3"/>
          <p:cNvSpPr/>
          <p:nvPr/>
        </p:nvSpPr>
        <p:spPr>
          <a:xfrm>
            <a:off x="1481018" y="3607237"/>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Tiny &amp; Lightweight</a:t>
            </a:r>
            <a:endParaRPr lang="en-US" sz="2150" dirty="0"/>
          </a:p>
        </p:txBody>
      </p:sp>
      <p:sp>
        <p:nvSpPr>
          <p:cNvPr id="6" name="Text 4"/>
          <p:cNvSpPr/>
          <p:nvPr/>
        </p:nvSpPr>
        <p:spPr>
          <a:xfrm>
            <a:off x="1481018" y="4098250"/>
            <a:ext cx="3231237" cy="158019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Miniature drones smaller than 15cm in size, often less than 100g, designed for delicate tasks.</a:t>
            </a:r>
            <a:endParaRPr lang="en-US" sz="1900" dirty="0"/>
          </a:p>
        </p:txBody>
      </p:sp>
      <p:sp>
        <p:nvSpPr>
          <p:cNvPr id="7" name="Shape 5"/>
          <p:cNvSpPr/>
          <p:nvPr/>
        </p:nvSpPr>
        <p:spPr>
          <a:xfrm>
            <a:off x="5267682" y="3360420"/>
            <a:ext cx="4095036" cy="2564844"/>
          </a:xfrm>
          <a:prstGeom prst="roundRect">
            <a:avLst>
              <a:gd name="adj" fmla="val 14439"/>
            </a:avLst>
          </a:prstGeom>
          <a:solidFill>
            <a:srgbClr val="46464A"/>
          </a:solidFill>
          <a:ln/>
        </p:spPr>
      </p:sp>
      <p:sp>
        <p:nvSpPr>
          <p:cNvPr id="8" name="Shape 6"/>
          <p:cNvSpPr/>
          <p:nvPr/>
        </p:nvSpPr>
        <p:spPr>
          <a:xfrm>
            <a:off x="5514499" y="3738443"/>
            <a:ext cx="123349" cy="123349"/>
          </a:xfrm>
          <a:prstGeom prst="roundRect">
            <a:avLst>
              <a:gd name="adj" fmla="val 370656"/>
            </a:avLst>
          </a:prstGeom>
          <a:solidFill>
            <a:srgbClr val="FFE14D"/>
          </a:solidFill>
          <a:ln/>
        </p:spPr>
      </p:sp>
      <p:sp>
        <p:nvSpPr>
          <p:cNvPr id="9" name="Text 7"/>
          <p:cNvSpPr/>
          <p:nvPr/>
        </p:nvSpPr>
        <p:spPr>
          <a:xfrm>
            <a:off x="5884664" y="3607237"/>
            <a:ext cx="3055739"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Highly Maneuverable</a:t>
            </a:r>
            <a:endParaRPr lang="en-US" sz="2150" dirty="0"/>
          </a:p>
        </p:txBody>
      </p:sp>
      <p:sp>
        <p:nvSpPr>
          <p:cNvPr id="10" name="Text 8"/>
          <p:cNvSpPr/>
          <p:nvPr/>
        </p:nvSpPr>
        <p:spPr>
          <a:xfrm>
            <a:off x="5884664" y="4098250"/>
            <a:ext cx="3231237" cy="118514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Navigate tight, hard-to-reach spaces with precision.</a:t>
            </a:r>
            <a:endParaRPr lang="en-US" sz="1900" dirty="0"/>
          </a:p>
        </p:txBody>
      </p:sp>
      <p:sp>
        <p:nvSpPr>
          <p:cNvPr id="11" name="Shape 9"/>
          <p:cNvSpPr/>
          <p:nvPr/>
        </p:nvSpPr>
        <p:spPr>
          <a:xfrm>
            <a:off x="9671328" y="3360420"/>
            <a:ext cx="4095036" cy="2564844"/>
          </a:xfrm>
          <a:prstGeom prst="roundRect">
            <a:avLst>
              <a:gd name="adj" fmla="val 14439"/>
            </a:avLst>
          </a:prstGeom>
          <a:solidFill>
            <a:srgbClr val="46464A"/>
          </a:solidFill>
          <a:ln/>
        </p:spPr>
      </p:sp>
      <p:sp>
        <p:nvSpPr>
          <p:cNvPr id="12" name="Shape 10"/>
          <p:cNvSpPr/>
          <p:nvPr/>
        </p:nvSpPr>
        <p:spPr>
          <a:xfrm>
            <a:off x="9918144" y="3738443"/>
            <a:ext cx="123349" cy="123349"/>
          </a:xfrm>
          <a:prstGeom prst="roundRect">
            <a:avLst>
              <a:gd name="adj" fmla="val 370656"/>
            </a:avLst>
          </a:prstGeom>
          <a:solidFill>
            <a:srgbClr val="FFE14D"/>
          </a:solidFill>
          <a:ln/>
        </p:spPr>
      </p:sp>
      <p:sp>
        <p:nvSpPr>
          <p:cNvPr id="13" name="Text 11"/>
          <p:cNvSpPr/>
          <p:nvPr/>
        </p:nvSpPr>
        <p:spPr>
          <a:xfrm>
            <a:off x="10288310" y="3607237"/>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Cost-Effective</a:t>
            </a:r>
            <a:endParaRPr lang="en-US" sz="2150" dirty="0"/>
          </a:p>
        </p:txBody>
      </p:sp>
      <p:sp>
        <p:nvSpPr>
          <p:cNvPr id="14" name="Text 12"/>
          <p:cNvSpPr/>
          <p:nvPr/>
        </p:nvSpPr>
        <p:spPr>
          <a:xfrm>
            <a:off x="10288310" y="4098250"/>
            <a:ext cx="3231237" cy="118514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Inexpensive to build and operate, reducing research costs.</a:t>
            </a:r>
            <a:endParaRPr lang="en-US" sz="1900" dirty="0"/>
          </a:p>
        </p:txBody>
      </p:sp>
      <p:sp>
        <p:nvSpPr>
          <p:cNvPr id="15" name="Rectangle 14">
            <a:extLst>
              <a:ext uri="{FF2B5EF4-FFF2-40B4-BE49-F238E27FC236}">
                <a16:creationId xmlns:a16="http://schemas.microsoft.com/office/drawing/2014/main" id="{5EACA389-77F9-3CD0-D0B5-EAAA185D94FE}"/>
              </a:ext>
            </a:extLst>
          </p:cNvPr>
          <p:cNvSpPr/>
          <p:nvPr/>
        </p:nvSpPr>
        <p:spPr>
          <a:xfrm>
            <a:off x="12784975" y="7730836"/>
            <a:ext cx="1845425" cy="498764"/>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2459950"/>
            <a:ext cx="12902327" cy="1371600"/>
          </a:xfrm>
          <a:prstGeom prst="rect">
            <a:avLst/>
          </a:prstGeom>
          <a:noFill/>
          <a:ln/>
        </p:spPr>
        <p:txBody>
          <a:bodyPr wrap="square" lIns="0" tIns="0" rIns="0" bIns="0" rtlCol="0" anchor="t"/>
          <a:lstStyle/>
          <a:p>
            <a:pPr marL="0" indent="0" algn="ctr">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Putting it togerher, What Our Research Is About?</a:t>
            </a:r>
            <a:endParaRPr lang="en-US" sz="4300" dirty="0"/>
          </a:p>
        </p:txBody>
      </p:sp>
      <p:sp>
        <p:nvSpPr>
          <p:cNvPr id="3" name="Text 1"/>
          <p:cNvSpPr/>
          <p:nvPr/>
        </p:nvSpPr>
        <p:spPr>
          <a:xfrm>
            <a:off x="3904417" y="4325303"/>
            <a:ext cx="246817" cy="308610"/>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Comfortaa Light" pitchFamily="34" charset="0"/>
                <a:ea typeface="Comfortaa Light" pitchFamily="34" charset="-122"/>
                <a:cs typeface="Comfortaa Light" pitchFamily="34" charset="-120"/>
              </a:rPr>
              <a:t>01</a:t>
            </a:r>
            <a:endParaRPr lang="en-US" sz="1900" dirty="0"/>
          </a:p>
        </p:txBody>
      </p:sp>
      <p:sp>
        <p:nvSpPr>
          <p:cNvPr id="4" name="Shape 2"/>
          <p:cNvSpPr/>
          <p:nvPr/>
        </p:nvSpPr>
        <p:spPr>
          <a:xfrm>
            <a:off x="864037" y="4714399"/>
            <a:ext cx="6327696" cy="30480"/>
          </a:xfrm>
          <a:prstGeom prst="rect">
            <a:avLst/>
          </a:prstGeom>
          <a:solidFill>
            <a:srgbClr val="FFE14D"/>
          </a:solidFill>
          <a:ln/>
        </p:spPr>
      </p:sp>
      <p:sp>
        <p:nvSpPr>
          <p:cNvPr id="5" name="Text 3"/>
          <p:cNvSpPr/>
          <p:nvPr/>
        </p:nvSpPr>
        <p:spPr>
          <a:xfrm>
            <a:off x="864037" y="4898708"/>
            <a:ext cx="6327696" cy="685800"/>
          </a:xfrm>
          <a:prstGeom prst="rect">
            <a:avLst/>
          </a:prstGeom>
          <a:noFill/>
          <a:ln/>
        </p:spPr>
        <p:txBody>
          <a:bodyPr wrap="square" lIns="0" tIns="0" rIns="0" bIns="0" rtlCol="0" anchor="t"/>
          <a:lstStyle/>
          <a:p>
            <a:pPr marL="0" indent="0" algn="ctr">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Designing Framework for making good performing paper planes</a:t>
            </a:r>
            <a:endParaRPr lang="en-US" sz="2150" dirty="0"/>
          </a:p>
        </p:txBody>
      </p:sp>
      <p:sp>
        <p:nvSpPr>
          <p:cNvPr id="6" name="Text 4"/>
          <p:cNvSpPr/>
          <p:nvPr/>
        </p:nvSpPr>
        <p:spPr>
          <a:xfrm>
            <a:off x="10479048" y="4325303"/>
            <a:ext cx="246817" cy="308610"/>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Comfortaa Light" pitchFamily="34" charset="0"/>
                <a:ea typeface="Comfortaa Light" pitchFamily="34" charset="-122"/>
                <a:cs typeface="Comfortaa Light" pitchFamily="34" charset="-120"/>
              </a:rPr>
              <a:t>02</a:t>
            </a:r>
            <a:endParaRPr lang="en-US" sz="1900" dirty="0"/>
          </a:p>
        </p:txBody>
      </p:sp>
      <p:sp>
        <p:nvSpPr>
          <p:cNvPr id="7" name="Shape 5"/>
          <p:cNvSpPr/>
          <p:nvPr/>
        </p:nvSpPr>
        <p:spPr>
          <a:xfrm>
            <a:off x="7438549" y="4714399"/>
            <a:ext cx="6327815" cy="30480"/>
          </a:xfrm>
          <a:prstGeom prst="rect">
            <a:avLst/>
          </a:prstGeom>
          <a:solidFill>
            <a:srgbClr val="FFE14D"/>
          </a:solidFill>
          <a:ln/>
        </p:spPr>
      </p:sp>
      <p:sp>
        <p:nvSpPr>
          <p:cNvPr id="8" name="Text 6"/>
          <p:cNvSpPr/>
          <p:nvPr/>
        </p:nvSpPr>
        <p:spPr>
          <a:xfrm>
            <a:off x="7438549" y="4898708"/>
            <a:ext cx="6327815" cy="685800"/>
          </a:xfrm>
          <a:prstGeom prst="rect">
            <a:avLst/>
          </a:prstGeom>
          <a:noFill/>
          <a:ln/>
        </p:spPr>
        <p:txBody>
          <a:bodyPr wrap="square" lIns="0" tIns="0" rIns="0" bIns="0" rtlCol="0" anchor="t"/>
          <a:lstStyle/>
          <a:p>
            <a:pPr marL="0" indent="0" algn="ctr">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Finding if using this is have benfetis to real world applications specifically micro-uav</a:t>
            </a:r>
            <a:endParaRPr lang="en-US" sz="2150" dirty="0"/>
          </a:p>
        </p:txBody>
      </p:sp>
      <p:sp>
        <p:nvSpPr>
          <p:cNvPr id="9" name="Rectangle 8">
            <a:extLst>
              <a:ext uri="{FF2B5EF4-FFF2-40B4-BE49-F238E27FC236}">
                <a16:creationId xmlns:a16="http://schemas.microsoft.com/office/drawing/2014/main" id="{08A9AF2E-94FD-AF9A-4B1E-543F1766D069}"/>
              </a:ext>
            </a:extLst>
          </p:cNvPr>
          <p:cNvSpPr/>
          <p:nvPr/>
        </p:nvSpPr>
        <p:spPr>
          <a:xfrm>
            <a:off x="12784975" y="7730836"/>
            <a:ext cx="1845425" cy="498764"/>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457105" y="921782"/>
            <a:ext cx="5716191" cy="457438"/>
          </a:xfrm>
          <a:prstGeom prst="rect">
            <a:avLst/>
          </a:prstGeom>
          <a:noFill/>
          <a:ln/>
        </p:spPr>
        <p:txBody>
          <a:bodyPr wrap="none" lIns="0" tIns="0" rIns="0" bIns="0" rtlCol="0" anchor="t"/>
          <a:lstStyle/>
          <a:p>
            <a:pPr marL="0" indent="0" algn="ctr">
              <a:lnSpc>
                <a:spcPts val="3600"/>
              </a:lnSpc>
              <a:buNone/>
            </a:pPr>
            <a:r>
              <a:rPr lang="en-US" sz="2850" b="1" dirty="0">
                <a:solidFill>
                  <a:srgbClr val="FFE14D"/>
                </a:solidFill>
                <a:latin typeface="Comfortaa Bold" pitchFamily="34" charset="0"/>
                <a:ea typeface="Comfortaa Bold" pitchFamily="34" charset="-122"/>
                <a:cs typeface="Comfortaa Bold" pitchFamily="34" charset="-120"/>
              </a:rPr>
              <a:t>Literature Review: Key Insights</a:t>
            </a:r>
            <a:endParaRPr lang="en-US" sz="2850" dirty="0"/>
          </a:p>
        </p:txBody>
      </p:sp>
      <p:sp>
        <p:nvSpPr>
          <p:cNvPr id="3" name="Shape 1"/>
          <p:cNvSpPr/>
          <p:nvPr/>
        </p:nvSpPr>
        <p:spPr>
          <a:xfrm>
            <a:off x="576382" y="1708547"/>
            <a:ext cx="13477637" cy="988100"/>
          </a:xfrm>
          <a:prstGeom prst="roundRect">
            <a:avLst>
              <a:gd name="adj" fmla="val 25000"/>
            </a:avLst>
          </a:prstGeom>
          <a:solidFill>
            <a:srgbClr val="27272B"/>
          </a:solidFill>
          <a:ln w="22860">
            <a:solidFill>
              <a:srgbClr val="5F5F63"/>
            </a:solidFill>
            <a:prstDash val="solid"/>
          </a:ln>
        </p:spPr>
      </p:sp>
      <p:sp>
        <p:nvSpPr>
          <p:cNvPr id="4" name="Shape 2"/>
          <p:cNvSpPr/>
          <p:nvPr/>
        </p:nvSpPr>
        <p:spPr>
          <a:xfrm>
            <a:off x="599242" y="1731407"/>
            <a:ext cx="658654" cy="942380"/>
          </a:xfrm>
          <a:prstGeom prst="roundRect">
            <a:avLst>
              <a:gd name="adj" fmla="val 33340"/>
            </a:avLst>
          </a:prstGeom>
          <a:solidFill>
            <a:srgbClr val="46464A"/>
          </a:solidFill>
          <a:ln/>
        </p:spPr>
      </p:sp>
      <p:pic>
        <p:nvPicPr>
          <p:cNvPr id="5" name="Image 0" descr="preencoded.png"/>
          <p:cNvPicPr>
            <a:picLocks noChangeAspect="1"/>
          </p:cNvPicPr>
          <p:nvPr/>
        </p:nvPicPr>
        <p:blipFill>
          <a:blip r:embed="rId3"/>
          <a:stretch>
            <a:fillRect/>
          </a:stretch>
        </p:blipFill>
        <p:spPr>
          <a:xfrm>
            <a:off x="805101" y="2048232"/>
            <a:ext cx="246936" cy="308729"/>
          </a:xfrm>
          <a:prstGeom prst="rect">
            <a:avLst/>
          </a:prstGeom>
        </p:spPr>
      </p:pic>
      <p:sp>
        <p:nvSpPr>
          <p:cNvPr id="6" name="Text 3"/>
          <p:cNvSpPr/>
          <p:nvPr/>
        </p:nvSpPr>
        <p:spPr>
          <a:xfrm>
            <a:off x="1422559" y="1896070"/>
            <a:ext cx="2270879" cy="228719"/>
          </a:xfrm>
          <a:prstGeom prst="rect">
            <a:avLst/>
          </a:prstGeom>
          <a:noFill/>
          <a:ln/>
        </p:spPr>
        <p:txBody>
          <a:bodyPr wrap="none" lIns="0" tIns="0" rIns="0" bIns="0" rtlCol="0" anchor="t"/>
          <a:lstStyle/>
          <a:p>
            <a:pPr marL="0" indent="0" algn="l">
              <a:lnSpc>
                <a:spcPts val="1800"/>
              </a:lnSpc>
              <a:buNone/>
            </a:pPr>
            <a:r>
              <a:rPr lang="en-US" sz="1400" b="1" dirty="0">
                <a:solidFill>
                  <a:srgbClr val="D7D4CC"/>
                </a:solidFill>
                <a:latin typeface="Comfortaa Bold" pitchFamily="34" charset="0"/>
                <a:ea typeface="Comfortaa Bold" pitchFamily="34" charset="-122"/>
                <a:cs typeface="Comfortaa Bold" pitchFamily="34" charset="-120"/>
              </a:rPr>
              <a:t>Paper Aircraft Research</a:t>
            </a:r>
            <a:endParaRPr lang="en-US" sz="1400" dirty="0"/>
          </a:p>
        </p:txBody>
      </p:sp>
      <p:sp>
        <p:nvSpPr>
          <p:cNvPr id="7" name="Text 4"/>
          <p:cNvSpPr/>
          <p:nvPr/>
        </p:nvSpPr>
        <p:spPr>
          <a:xfrm>
            <a:off x="1422559" y="2223492"/>
            <a:ext cx="12608600" cy="263366"/>
          </a:xfrm>
          <a:prstGeom prst="rect">
            <a:avLst/>
          </a:prstGeom>
          <a:noFill/>
          <a:ln/>
        </p:spPr>
        <p:txBody>
          <a:bodyPr wrap="none" lIns="0" tIns="0" rIns="0" bIns="0" rtlCol="0" anchor="t"/>
          <a:lstStyle/>
          <a:p>
            <a:pPr marL="0" indent="0" algn="l">
              <a:lnSpc>
                <a:spcPts val="2050"/>
              </a:lnSpc>
              <a:buNone/>
            </a:pPr>
            <a:r>
              <a:rPr lang="en-US" sz="1250" dirty="0">
                <a:solidFill>
                  <a:srgbClr val="D7D4CC"/>
                </a:solidFill>
                <a:latin typeface="Raleway Medium" pitchFamily="34" charset="0"/>
                <a:ea typeface="Raleway Medium" pitchFamily="34" charset="-122"/>
                <a:cs typeface="Raleway Medium" pitchFamily="34" charset="-120"/>
              </a:rPr>
              <a:t>Traditionally educational, limited optimization. Heavy reliance on trial-and-error. A clear gap for systematic engineering frameworks.</a:t>
            </a:r>
            <a:endParaRPr lang="en-US" sz="1250" dirty="0"/>
          </a:p>
        </p:txBody>
      </p:sp>
      <p:sp>
        <p:nvSpPr>
          <p:cNvPr id="8" name="Shape 5"/>
          <p:cNvSpPr/>
          <p:nvPr/>
        </p:nvSpPr>
        <p:spPr>
          <a:xfrm>
            <a:off x="576382" y="2861310"/>
            <a:ext cx="13477637" cy="988100"/>
          </a:xfrm>
          <a:prstGeom prst="roundRect">
            <a:avLst>
              <a:gd name="adj" fmla="val 25000"/>
            </a:avLst>
          </a:prstGeom>
          <a:solidFill>
            <a:srgbClr val="27272B"/>
          </a:solidFill>
          <a:ln w="22860">
            <a:solidFill>
              <a:srgbClr val="5F5F63"/>
            </a:solidFill>
            <a:prstDash val="solid"/>
          </a:ln>
        </p:spPr>
      </p:sp>
      <p:sp>
        <p:nvSpPr>
          <p:cNvPr id="9" name="Shape 6"/>
          <p:cNvSpPr/>
          <p:nvPr/>
        </p:nvSpPr>
        <p:spPr>
          <a:xfrm>
            <a:off x="599242" y="2884170"/>
            <a:ext cx="658654" cy="942380"/>
          </a:xfrm>
          <a:prstGeom prst="roundRect">
            <a:avLst>
              <a:gd name="adj" fmla="val 33340"/>
            </a:avLst>
          </a:prstGeom>
          <a:solidFill>
            <a:srgbClr val="46464A"/>
          </a:solidFill>
          <a:ln/>
        </p:spPr>
      </p:sp>
      <p:pic>
        <p:nvPicPr>
          <p:cNvPr id="10" name="Image 1" descr="preencoded.png"/>
          <p:cNvPicPr>
            <a:picLocks noChangeAspect="1"/>
          </p:cNvPicPr>
          <p:nvPr/>
        </p:nvPicPr>
        <p:blipFill>
          <a:blip r:embed="rId4"/>
          <a:stretch>
            <a:fillRect/>
          </a:stretch>
        </p:blipFill>
        <p:spPr>
          <a:xfrm>
            <a:off x="805101" y="3200995"/>
            <a:ext cx="246936" cy="308729"/>
          </a:xfrm>
          <a:prstGeom prst="rect">
            <a:avLst/>
          </a:prstGeom>
        </p:spPr>
      </p:pic>
      <p:sp>
        <p:nvSpPr>
          <p:cNvPr id="11" name="Text 7"/>
          <p:cNvSpPr/>
          <p:nvPr/>
        </p:nvSpPr>
        <p:spPr>
          <a:xfrm>
            <a:off x="1422559" y="3048833"/>
            <a:ext cx="1829753" cy="228719"/>
          </a:xfrm>
          <a:prstGeom prst="rect">
            <a:avLst/>
          </a:prstGeom>
          <a:noFill/>
          <a:ln/>
        </p:spPr>
        <p:txBody>
          <a:bodyPr wrap="none" lIns="0" tIns="0" rIns="0" bIns="0" rtlCol="0" anchor="t"/>
          <a:lstStyle/>
          <a:p>
            <a:pPr marL="0" indent="0" algn="l">
              <a:lnSpc>
                <a:spcPts val="1800"/>
              </a:lnSpc>
              <a:buNone/>
            </a:pPr>
            <a:r>
              <a:rPr lang="en-US" sz="1400" b="1" dirty="0">
                <a:solidFill>
                  <a:srgbClr val="D7D4CC"/>
                </a:solidFill>
                <a:latin typeface="Comfortaa Bold" pitchFamily="34" charset="0"/>
                <a:ea typeface="Comfortaa Bold" pitchFamily="34" charset="-122"/>
                <a:cs typeface="Comfortaa Bold" pitchFamily="34" charset="-120"/>
              </a:rPr>
              <a:t>Systematic Design</a:t>
            </a:r>
            <a:endParaRPr lang="en-US" sz="1400" dirty="0"/>
          </a:p>
        </p:txBody>
      </p:sp>
      <p:sp>
        <p:nvSpPr>
          <p:cNvPr id="12" name="Text 8"/>
          <p:cNvSpPr/>
          <p:nvPr/>
        </p:nvSpPr>
        <p:spPr>
          <a:xfrm>
            <a:off x="1422559" y="3376255"/>
            <a:ext cx="12608600" cy="263366"/>
          </a:xfrm>
          <a:prstGeom prst="rect">
            <a:avLst/>
          </a:prstGeom>
          <a:noFill/>
          <a:ln/>
        </p:spPr>
        <p:txBody>
          <a:bodyPr wrap="none" lIns="0" tIns="0" rIns="0" bIns="0" rtlCol="0" anchor="t"/>
          <a:lstStyle/>
          <a:p>
            <a:pPr marL="0" indent="0" algn="l">
              <a:lnSpc>
                <a:spcPts val="2050"/>
              </a:lnSpc>
              <a:buNone/>
            </a:pPr>
            <a:r>
              <a:rPr lang="en-US" sz="1250" dirty="0">
                <a:solidFill>
                  <a:srgbClr val="D7D4CC"/>
                </a:solidFill>
                <a:latin typeface="Raleway Medium" pitchFamily="34" charset="0"/>
                <a:ea typeface="Raleway Medium" pitchFamily="34" charset="-122"/>
                <a:cs typeface="Raleway Medium" pitchFamily="34" charset="-120"/>
              </a:rPr>
              <a:t>Foundation of professional engineering. Emphasizes controlled variables, measurable outcomes, and single-variable modification for reproducible results.</a:t>
            </a:r>
            <a:endParaRPr lang="en-US" sz="1250" dirty="0"/>
          </a:p>
        </p:txBody>
      </p:sp>
      <p:sp>
        <p:nvSpPr>
          <p:cNvPr id="13" name="Shape 9"/>
          <p:cNvSpPr/>
          <p:nvPr/>
        </p:nvSpPr>
        <p:spPr>
          <a:xfrm>
            <a:off x="576382" y="4014073"/>
            <a:ext cx="13477637" cy="988100"/>
          </a:xfrm>
          <a:prstGeom prst="roundRect">
            <a:avLst>
              <a:gd name="adj" fmla="val 25000"/>
            </a:avLst>
          </a:prstGeom>
          <a:solidFill>
            <a:srgbClr val="27272B"/>
          </a:solidFill>
          <a:ln w="22860">
            <a:solidFill>
              <a:srgbClr val="5F5F63"/>
            </a:solidFill>
            <a:prstDash val="solid"/>
          </a:ln>
        </p:spPr>
      </p:sp>
      <p:sp>
        <p:nvSpPr>
          <p:cNvPr id="14" name="Shape 10"/>
          <p:cNvSpPr/>
          <p:nvPr/>
        </p:nvSpPr>
        <p:spPr>
          <a:xfrm>
            <a:off x="599242" y="4036933"/>
            <a:ext cx="658654" cy="942380"/>
          </a:xfrm>
          <a:prstGeom prst="roundRect">
            <a:avLst>
              <a:gd name="adj" fmla="val 33340"/>
            </a:avLst>
          </a:prstGeom>
          <a:solidFill>
            <a:srgbClr val="46464A"/>
          </a:solidFill>
          <a:ln/>
        </p:spPr>
      </p:sp>
      <p:pic>
        <p:nvPicPr>
          <p:cNvPr id="15" name="Image 2" descr="preencoded.png"/>
          <p:cNvPicPr>
            <a:picLocks noChangeAspect="1"/>
          </p:cNvPicPr>
          <p:nvPr/>
        </p:nvPicPr>
        <p:blipFill>
          <a:blip r:embed="rId5"/>
          <a:stretch>
            <a:fillRect/>
          </a:stretch>
        </p:blipFill>
        <p:spPr>
          <a:xfrm>
            <a:off x="805101" y="4353758"/>
            <a:ext cx="246936" cy="308729"/>
          </a:xfrm>
          <a:prstGeom prst="rect">
            <a:avLst/>
          </a:prstGeom>
        </p:spPr>
      </p:pic>
      <p:sp>
        <p:nvSpPr>
          <p:cNvPr id="16" name="Text 11"/>
          <p:cNvSpPr/>
          <p:nvPr/>
        </p:nvSpPr>
        <p:spPr>
          <a:xfrm>
            <a:off x="1422559" y="4201597"/>
            <a:ext cx="2320409" cy="228719"/>
          </a:xfrm>
          <a:prstGeom prst="rect">
            <a:avLst/>
          </a:prstGeom>
          <a:noFill/>
          <a:ln/>
        </p:spPr>
        <p:txBody>
          <a:bodyPr wrap="none" lIns="0" tIns="0" rIns="0" bIns="0" rtlCol="0" anchor="t"/>
          <a:lstStyle/>
          <a:p>
            <a:pPr marL="0" indent="0" algn="l">
              <a:lnSpc>
                <a:spcPts val="1800"/>
              </a:lnSpc>
              <a:buNone/>
            </a:pPr>
            <a:r>
              <a:rPr lang="en-US" sz="1400" b="1" dirty="0">
                <a:solidFill>
                  <a:srgbClr val="D7D4CC"/>
                </a:solidFill>
                <a:latin typeface="Comfortaa Bold" pitchFamily="34" charset="0"/>
                <a:ea typeface="Comfortaa Bold" pitchFamily="34" charset="-122"/>
                <a:cs typeface="Comfortaa Bold" pitchFamily="34" charset="-120"/>
              </a:rPr>
              <a:t>Micro-UAV Development</a:t>
            </a:r>
            <a:endParaRPr lang="en-US" sz="1400" dirty="0"/>
          </a:p>
        </p:txBody>
      </p:sp>
      <p:sp>
        <p:nvSpPr>
          <p:cNvPr id="17" name="Text 12"/>
          <p:cNvSpPr/>
          <p:nvPr/>
        </p:nvSpPr>
        <p:spPr>
          <a:xfrm>
            <a:off x="1422559" y="4529018"/>
            <a:ext cx="12608600" cy="263366"/>
          </a:xfrm>
          <a:prstGeom prst="rect">
            <a:avLst/>
          </a:prstGeom>
          <a:noFill/>
          <a:ln/>
        </p:spPr>
        <p:txBody>
          <a:bodyPr wrap="none" lIns="0" tIns="0" rIns="0" bIns="0" rtlCol="0" anchor="t"/>
          <a:lstStyle/>
          <a:p>
            <a:pPr marL="0" indent="0" algn="l">
              <a:lnSpc>
                <a:spcPts val="2050"/>
              </a:lnSpc>
              <a:buNone/>
            </a:pPr>
            <a:r>
              <a:rPr lang="en-US" sz="1250" dirty="0">
                <a:solidFill>
                  <a:srgbClr val="D7D4CC"/>
                </a:solidFill>
                <a:latin typeface="Raleway Medium" pitchFamily="34" charset="0"/>
                <a:ea typeface="Raleway Medium" pitchFamily="34" charset="-122"/>
                <a:cs typeface="Raleway Medium" pitchFamily="34" charset="-120"/>
              </a:rPr>
              <a:t>Methodical, iterative design processes, similar to proposed paper aircraft framework. Focus on systematic optimization and performance measurement.</a:t>
            </a:r>
            <a:endParaRPr lang="en-US" sz="1250" dirty="0"/>
          </a:p>
        </p:txBody>
      </p:sp>
      <p:sp>
        <p:nvSpPr>
          <p:cNvPr id="18" name="Shape 13"/>
          <p:cNvSpPr/>
          <p:nvPr/>
        </p:nvSpPr>
        <p:spPr>
          <a:xfrm>
            <a:off x="576382" y="5166836"/>
            <a:ext cx="13477637" cy="988100"/>
          </a:xfrm>
          <a:prstGeom prst="roundRect">
            <a:avLst>
              <a:gd name="adj" fmla="val 25000"/>
            </a:avLst>
          </a:prstGeom>
          <a:solidFill>
            <a:srgbClr val="27272B"/>
          </a:solidFill>
          <a:ln w="22860">
            <a:solidFill>
              <a:srgbClr val="5F5F63"/>
            </a:solidFill>
            <a:prstDash val="solid"/>
          </a:ln>
        </p:spPr>
      </p:sp>
      <p:sp>
        <p:nvSpPr>
          <p:cNvPr id="19" name="Shape 14"/>
          <p:cNvSpPr/>
          <p:nvPr/>
        </p:nvSpPr>
        <p:spPr>
          <a:xfrm>
            <a:off x="599242" y="5189696"/>
            <a:ext cx="658654" cy="942380"/>
          </a:xfrm>
          <a:prstGeom prst="roundRect">
            <a:avLst>
              <a:gd name="adj" fmla="val 33340"/>
            </a:avLst>
          </a:prstGeom>
          <a:solidFill>
            <a:srgbClr val="46464A"/>
          </a:solidFill>
          <a:ln/>
        </p:spPr>
      </p:sp>
      <p:pic>
        <p:nvPicPr>
          <p:cNvPr id="20" name="Image 3" descr="preencoded.png"/>
          <p:cNvPicPr>
            <a:picLocks noChangeAspect="1"/>
          </p:cNvPicPr>
          <p:nvPr/>
        </p:nvPicPr>
        <p:blipFill>
          <a:blip r:embed="rId6"/>
          <a:stretch>
            <a:fillRect/>
          </a:stretch>
        </p:blipFill>
        <p:spPr>
          <a:xfrm>
            <a:off x="805101" y="5506522"/>
            <a:ext cx="246936" cy="308729"/>
          </a:xfrm>
          <a:prstGeom prst="rect">
            <a:avLst/>
          </a:prstGeom>
        </p:spPr>
      </p:pic>
      <p:sp>
        <p:nvSpPr>
          <p:cNvPr id="21" name="Text 15"/>
          <p:cNvSpPr/>
          <p:nvPr/>
        </p:nvSpPr>
        <p:spPr>
          <a:xfrm>
            <a:off x="1422559" y="5354360"/>
            <a:ext cx="1829753" cy="228719"/>
          </a:xfrm>
          <a:prstGeom prst="rect">
            <a:avLst/>
          </a:prstGeom>
          <a:noFill/>
          <a:ln/>
        </p:spPr>
        <p:txBody>
          <a:bodyPr wrap="none" lIns="0" tIns="0" rIns="0" bIns="0" rtlCol="0" anchor="t"/>
          <a:lstStyle/>
          <a:p>
            <a:pPr marL="0" indent="0" algn="l">
              <a:lnSpc>
                <a:spcPts val="1800"/>
              </a:lnSpc>
              <a:buNone/>
            </a:pPr>
            <a:r>
              <a:rPr lang="en-US" sz="1400" b="1" dirty="0">
                <a:solidFill>
                  <a:srgbClr val="D7D4CC"/>
                </a:solidFill>
                <a:latin typeface="Comfortaa Bold" pitchFamily="34" charset="0"/>
                <a:ea typeface="Comfortaa Bold" pitchFamily="34" charset="-122"/>
                <a:cs typeface="Comfortaa Bold" pitchFamily="34" charset="-120"/>
              </a:rPr>
              <a:t>Computer Vision</a:t>
            </a:r>
            <a:endParaRPr lang="en-US" sz="1400" dirty="0"/>
          </a:p>
        </p:txBody>
      </p:sp>
      <p:sp>
        <p:nvSpPr>
          <p:cNvPr id="22" name="Text 16"/>
          <p:cNvSpPr/>
          <p:nvPr/>
        </p:nvSpPr>
        <p:spPr>
          <a:xfrm>
            <a:off x="1422559" y="5681782"/>
            <a:ext cx="12608600" cy="263366"/>
          </a:xfrm>
          <a:prstGeom prst="rect">
            <a:avLst/>
          </a:prstGeom>
          <a:noFill/>
          <a:ln/>
        </p:spPr>
        <p:txBody>
          <a:bodyPr wrap="none" lIns="0" tIns="0" rIns="0" bIns="0" rtlCol="0" anchor="t"/>
          <a:lstStyle/>
          <a:p>
            <a:pPr marL="0" indent="0" algn="l">
              <a:lnSpc>
                <a:spcPts val="2050"/>
              </a:lnSpc>
              <a:buNone/>
            </a:pPr>
            <a:r>
              <a:rPr lang="en-US" sz="1250" dirty="0">
                <a:solidFill>
                  <a:srgbClr val="D7D4CC"/>
                </a:solidFill>
                <a:latin typeface="Raleway Medium" pitchFamily="34" charset="0"/>
                <a:ea typeface="Raleway Medium" pitchFamily="34" charset="-122"/>
                <a:cs typeface="Raleway Medium" pitchFamily="34" charset="-120"/>
              </a:rPr>
              <a:t>Standard for objective flight analysis in aerospace. Provides consistent, repeatable trajectory tracking, crucial for quantitative performance data.</a:t>
            </a:r>
            <a:endParaRPr lang="en-US" sz="1250" dirty="0"/>
          </a:p>
        </p:txBody>
      </p:sp>
      <p:sp>
        <p:nvSpPr>
          <p:cNvPr id="23" name="Shape 17"/>
          <p:cNvSpPr/>
          <p:nvPr/>
        </p:nvSpPr>
        <p:spPr>
          <a:xfrm>
            <a:off x="576382" y="6319599"/>
            <a:ext cx="13477637" cy="988100"/>
          </a:xfrm>
          <a:prstGeom prst="roundRect">
            <a:avLst>
              <a:gd name="adj" fmla="val 25000"/>
            </a:avLst>
          </a:prstGeom>
          <a:solidFill>
            <a:srgbClr val="27272B"/>
          </a:solidFill>
          <a:ln w="22860">
            <a:solidFill>
              <a:srgbClr val="5F5F63"/>
            </a:solidFill>
            <a:prstDash val="solid"/>
          </a:ln>
        </p:spPr>
      </p:sp>
      <p:sp>
        <p:nvSpPr>
          <p:cNvPr id="24" name="Shape 18"/>
          <p:cNvSpPr/>
          <p:nvPr/>
        </p:nvSpPr>
        <p:spPr>
          <a:xfrm>
            <a:off x="599242" y="6342459"/>
            <a:ext cx="658654" cy="942380"/>
          </a:xfrm>
          <a:prstGeom prst="roundRect">
            <a:avLst>
              <a:gd name="adj" fmla="val 33340"/>
            </a:avLst>
          </a:prstGeom>
          <a:solidFill>
            <a:srgbClr val="46464A"/>
          </a:solidFill>
          <a:ln/>
        </p:spPr>
      </p:sp>
      <p:pic>
        <p:nvPicPr>
          <p:cNvPr id="25" name="Image 4" descr="preencoded.png"/>
          <p:cNvPicPr>
            <a:picLocks noChangeAspect="1"/>
          </p:cNvPicPr>
          <p:nvPr/>
        </p:nvPicPr>
        <p:blipFill>
          <a:blip r:embed="rId7"/>
          <a:stretch>
            <a:fillRect/>
          </a:stretch>
        </p:blipFill>
        <p:spPr>
          <a:xfrm>
            <a:off x="805101" y="6659285"/>
            <a:ext cx="246936" cy="308729"/>
          </a:xfrm>
          <a:prstGeom prst="rect">
            <a:avLst/>
          </a:prstGeom>
        </p:spPr>
      </p:pic>
      <p:sp>
        <p:nvSpPr>
          <p:cNvPr id="26" name="Text 19"/>
          <p:cNvSpPr/>
          <p:nvPr/>
        </p:nvSpPr>
        <p:spPr>
          <a:xfrm>
            <a:off x="1422559" y="6507123"/>
            <a:ext cx="2097881" cy="228719"/>
          </a:xfrm>
          <a:prstGeom prst="rect">
            <a:avLst/>
          </a:prstGeom>
          <a:noFill/>
          <a:ln/>
        </p:spPr>
        <p:txBody>
          <a:bodyPr wrap="none" lIns="0" tIns="0" rIns="0" bIns="0" rtlCol="0" anchor="t"/>
          <a:lstStyle/>
          <a:p>
            <a:pPr marL="0" indent="0" algn="l">
              <a:lnSpc>
                <a:spcPts val="1800"/>
              </a:lnSpc>
              <a:buNone/>
            </a:pPr>
            <a:r>
              <a:rPr lang="en-US" sz="1400" b="1" dirty="0">
                <a:solidFill>
                  <a:srgbClr val="D7D4CC"/>
                </a:solidFill>
                <a:latin typeface="Comfortaa Bold" pitchFamily="34" charset="0"/>
                <a:ea typeface="Comfortaa Bold" pitchFamily="34" charset="-122"/>
                <a:cs typeface="Comfortaa Bold" pitchFamily="34" charset="-120"/>
              </a:rPr>
              <a:t>Transfer Effectiveness</a:t>
            </a:r>
            <a:endParaRPr lang="en-US" sz="1400" dirty="0"/>
          </a:p>
        </p:txBody>
      </p:sp>
      <p:sp>
        <p:nvSpPr>
          <p:cNvPr id="27" name="Text 20"/>
          <p:cNvSpPr/>
          <p:nvPr/>
        </p:nvSpPr>
        <p:spPr>
          <a:xfrm>
            <a:off x="1422559" y="6834545"/>
            <a:ext cx="12608600" cy="263366"/>
          </a:xfrm>
          <a:prstGeom prst="rect">
            <a:avLst/>
          </a:prstGeom>
          <a:noFill/>
          <a:ln/>
        </p:spPr>
        <p:txBody>
          <a:bodyPr wrap="none" lIns="0" tIns="0" rIns="0" bIns="0" rtlCol="0" anchor="t"/>
          <a:lstStyle/>
          <a:p>
            <a:pPr marL="0" indent="0" algn="l">
              <a:lnSpc>
                <a:spcPts val="2050"/>
              </a:lnSpc>
              <a:buNone/>
            </a:pPr>
            <a:r>
              <a:rPr lang="en-US" sz="1250" dirty="0">
                <a:solidFill>
                  <a:srgbClr val="D7D4CC"/>
                </a:solidFill>
                <a:latin typeface="Raleway Medium" pitchFamily="34" charset="0"/>
                <a:ea typeface="Raleway Medium" pitchFamily="34" charset="-122"/>
                <a:cs typeface="Raleway Medium" pitchFamily="34" charset="-120"/>
              </a:rPr>
              <a:t>Methodical learning in simplified systems (like paper aircraft) directly transfers analytical skills to complex professional engineering challenges.</a:t>
            </a:r>
            <a:endParaRPr lang="en-US" sz="1250" dirty="0"/>
          </a:p>
        </p:txBody>
      </p:sp>
      <p:sp>
        <p:nvSpPr>
          <p:cNvPr id="28" name="Rectangle 27">
            <a:extLst>
              <a:ext uri="{FF2B5EF4-FFF2-40B4-BE49-F238E27FC236}">
                <a16:creationId xmlns:a16="http://schemas.microsoft.com/office/drawing/2014/main" id="{17481EEB-CC0F-292C-101C-8E2827D3CE3D}"/>
              </a:ext>
            </a:extLst>
          </p:cNvPr>
          <p:cNvSpPr/>
          <p:nvPr/>
        </p:nvSpPr>
        <p:spPr>
          <a:xfrm>
            <a:off x="12784975" y="7730836"/>
            <a:ext cx="1845425" cy="498764"/>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02637"/>
          </a:xfrm>
          <a:prstGeom prst="rect">
            <a:avLst/>
          </a:prstGeom>
        </p:spPr>
      </p:pic>
      <p:sp>
        <p:nvSpPr>
          <p:cNvPr id="3" name="Text 0"/>
          <p:cNvSpPr/>
          <p:nvPr/>
        </p:nvSpPr>
        <p:spPr>
          <a:xfrm>
            <a:off x="840700" y="3854768"/>
            <a:ext cx="9150310" cy="667107"/>
          </a:xfrm>
          <a:prstGeom prst="rect">
            <a:avLst/>
          </a:prstGeom>
          <a:noFill/>
          <a:ln/>
        </p:spPr>
        <p:txBody>
          <a:bodyPr wrap="none" lIns="0" tIns="0" rIns="0" bIns="0" rtlCol="0" anchor="t"/>
          <a:lstStyle/>
          <a:p>
            <a:pPr marL="0" indent="0" algn="l">
              <a:lnSpc>
                <a:spcPts val="5250"/>
              </a:lnSpc>
              <a:buNone/>
            </a:pPr>
            <a:r>
              <a:rPr lang="en-US" sz="4200" b="1" dirty="0">
                <a:solidFill>
                  <a:srgbClr val="FFE14D"/>
                </a:solidFill>
                <a:latin typeface="Comfortaa Bold" pitchFamily="34" charset="0"/>
                <a:ea typeface="Comfortaa Bold" pitchFamily="34" charset="-122"/>
                <a:cs typeface="Comfortaa Bold" pitchFamily="34" charset="-120"/>
              </a:rPr>
              <a:t>The Problem with Trial-and-Error</a:t>
            </a:r>
            <a:endParaRPr lang="en-US" sz="4200" dirty="0"/>
          </a:p>
        </p:txBody>
      </p:sp>
      <p:sp>
        <p:nvSpPr>
          <p:cNvPr id="4" name="Shape 1"/>
          <p:cNvSpPr/>
          <p:nvPr/>
        </p:nvSpPr>
        <p:spPr>
          <a:xfrm>
            <a:off x="840700" y="4882158"/>
            <a:ext cx="4156234" cy="2495312"/>
          </a:xfrm>
          <a:prstGeom prst="roundRect">
            <a:avLst>
              <a:gd name="adj" fmla="val 14440"/>
            </a:avLst>
          </a:prstGeom>
          <a:solidFill>
            <a:srgbClr val="46464A"/>
          </a:solidFill>
          <a:ln/>
        </p:spPr>
      </p:sp>
      <p:sp>
        <p:nvSpPr>
          <p:cNvPr id="5" name="Text 2"/>
          <p:cNvSpPr/>
          <p:nvPr/>
        </p:nvSpPr>
        <p:spPr>
          <a:xfrm>
            <a:off x="1080849" y="5122307"/>
            <a:ext cx="2745105" cy="333613"/>
          </a:xfrm>
          <a:prstGeom prst="rect">
            <a:avLst/>
          </a:prstGeom>
          <a:noFill/>
          <a:ln/>
        </p:spPr>
        <p:txBody>
          <a:bodyPr wrap="none" lIns="0" tIns="0" rIns="0" bIns="0" rtlCol="0" anchor="t"/>
          <a:lstStyle/>
          <a:p>
            <a:pPr marL="0" indent="0" algn="l">
              <a:lnSpc>
                <a:spcPts val="2600"/>
              </a:lnSpc>
              <a:buNone/>
            </a:pPr>
            <a:r>
              <a:rPr lang="en-US" sz="2100" b="1" dirty="0">
                <a:solidFill>
                  <a:srgbClr val="D7D4CC"/>
                </a:solidFill>
                <a:latin typeface="Comfortaa Bold" pitchFamily="34" charset="0"/>
                <a:ea typeface="Comfortaa Bold" pitchFamily="34" charset="-122"/>
                <a:cs typeface="Comfortaa Bold" pitchFamily="34" charset="-120"/>
              </a:rPr>
              <a:t>Inefficient Learning</a:t>
            </a:r>
            <a:endParaRPr lang="en-US" sz="2100" dirty="0"/>
          </a:p>
        </p:txBody>
      </p:sp>
      <p:sp>
        <p:nvSpPr>
          <p:cNvPr id="6" name="Text 3"/>
          <p:cNvSpPr/>
          <p:nvPr/>
        </p:nvSpPr>
        <p:spPr>
          <a:xfrm>
            <a:off x="1080849" y="5599986"/>
            <a:ext cx="3675936" cy="1537335"/>
          </a:xfrm>
          <a:prstGeom prst="rect">
            <a:avLst/>
          </a:prstGeom>
          <a:noFill/>
          <a:ln/>
        </p:spPr>
        <p:txBody>
          <a:bodyPr wrap="square" lIns="0" tIns="0" rIns="0" bIns="0" rtlCol="0" anchor="t"/>
          <a:lstStyle/>
          <a:p>
            <a:pPr marL="0" indent="0" algn="l">
              <a:lnSpc>
                <a:spcPts val="3000"/>
              </a:lnSpc>
              <a:buNone/>
            </a:pPr>
            <a:r>
              <a:rPr lang="en-US" sz="1850" dirty="0">
                <a:solidFill>
                  <a:srgbClr val="D7D4CC"/>
                </a:solidFill>
                <a:latin typeface="Raleway Medium" pitchFamily="34" charset="0"/>
                <a:ea typeface="Raleway Medium" pitchFamily="34" charset="-122"/>
                <a:cs typeface="Raleway Medium" pitchFamily="34" charset="-120"/>
              </a:rPr>
              <a:t>Traditional approaches don't teach underlying aerodynamic principles or provide systematic pathways to improvement.</a:t>
            </a:r>
            <a:endParaRPr lang="en-US" sz="1850" dirty="0"/>
          </a:p>
        </p:txBody>
      </p:sp>
      <p:sp>
        <p:nvSpPr>
          <p:cNvPr id="7" name="Shape 4"/>
          <p:cNvSpPr/>
          <p:nvPr/>
        </p:nvSpPr>
        <p:spPr>
          <a:xfrm>
            <a:off x="5237083" y="4882158"/>
            <a:ext cx="4156234" cy="2495312"/>
          </a:xfrm>
          <a:prstGeom prst="roundRect">
            <a:avLst>
              <a:gd name="adj" fmla="val 14440"/>
            </a:avLst>
          </a:prstGeom>
          <a:solidFill>
            <a:srgbClr val="46464A"/>
          </a:solidFill>
          <a:ln/>
        </p:spPr>
      </p:sp>
      <p:sp>
        <p:nvSpPr>
          <p:cNvPr id="8" name="Text 5"/>
          <p:cNvSpPr/>
          <p:nvPr/>
        </p:nvSpPr>
        <p:spPr>
          <a:xfrm>
            <a:off x="5477232" y="5122307"/>
            <a:ext cx="2669024" cy="333613"/>
          </a:xfrm>
          <a:prstGeom prst="rect">
            <a:avLst/>
          </a:prstGeom>
          <a:noFill/>
          <a:ln/>
        </p:spPr>
        <p:txBody>
          <a:bodyPr wrap="none" lIns="0" tIns="0" rIns="0" bIns="0" rtlCol="0" anchor="t"/>
          <a:lstStyle/>
          <a:p>
            <a:pPr marL="0" indent="0" algn="l">
              <a:lnSpc>
                <a:spcPts val="2600"/>
              </a:lnSpc>
              <a:buNone/>
            </a:pPr>
            <a:r>
              <a:rPr lang="en-US" sz="2100" b="1" dirty="0">
                <a:solidFill>
                  <a:srgbClr val="D7D4CC"/>
                </a:solidFill>
                <a:latin typeface="Comfortaa Bold" pitchFamily="34" charset="0"/>
                <a:ea typeface="Comfortaa Bold" pitchFamily="34" charset="-122"/>
                <a:cs typeface="Comfortaa Bold" pitchFamily="34" charset="-120"/>
              </a:rPr>
              <a:t>Time Consumption</a:t>
            </a:r>
            <a:endParaRPr lang="en-US" sz="2100" dirty="0"/>
          </a:p>
        </p:txBody>
      </p:sp>
      <p:sp>
        <p:nvSpPr>
          <p:cNvPr id="9" name="Text 6"/>
          <p:cNvSpPr/>
          <p:nvPr/>
        </p:nvSpPr>
        <p:spPr>
          <a:xfrm>
            <a:off x="5477232" y="5599986"/>
            <a:ext cx="3675936" cy="1537335"/>
          </a:xfrm>
          <a:prstGeom prst="rect">
            <a:avLst/>
          </a:prstGeom>
          <a:noFill/>
          <a:ln/>
        </p:spPr>
        <p:txBody>
          <a:bodyPr wrap="square" lIns="0" tIns="0" rIns="0" bIns="0" rtlCol="0" anchor="t"/>
          <a:lstStyle/>
          <a:p>
            <a:pPr marL="0" indent="0" algn="l">
              <a:lnSpc>
                <a:spcPts val="3000"/>
              </a:lnSpc>
              <a:buNone/>
            </a:pPr>
            <a:r>
              <a:rPr lang="en-US" sz="1850" dirty="0">
                <a:solidFill>
                  <a:srgbClr val="D7D4CC"/>
                </a:solidFill>
                <a:latin typeface="Raleway Medium" pitchFamily="34" charset="0"/>
                <a:ea typeface="Raleway Medium" pitchFamily="34" charset="-122"/>
                <a:cs typeface="Raleway Medium" pitchFamily="34" charset="-120"/>
              </a:rPr>
              <a:t>Random modifications waste time without clear documentation of what works and what doesn't.</a:t>
            </a:r>
            <a:endParaRPr lang="en-US" sz="1850" dirty="0"/>
          </a:p>
        </p:txBody>
      </p:sp>
      <p:sp>
        <p:nvSpPr>
          <p:cNvPr id="10" name="Shape 7"/>
          <p:cNvSpPr/>
          <p:nvPr/>
        </p:nvSpPr>
        <p:spPr>
          <a:xfrm>
            <a:off x="9633466" y="4882158"/>
            <a:ext cx="4156234" cy="2495312"/>
          </a:xfrm>
          <a:prstGeom prst="roundRect">
            <a:avLst>
              <a:gd name="adj" fmla="val 14440"/>
            </a:avLst>
          </a:prstGeom>
          <a:solidFill>
            <a:srgbClr val="46464A"/>
          </a:solidFill>
          <a:ln/>
        </p:spPr>
      </p:sp>
      <p:sp>
        <p:nvSpPr>
          <p:cNvPr id="11" name="Text 8"/>
          <p:cNvSpPr/>
          <p:nvPr/>
        </p:nvSpPr>
        <p:spPr>
          <a:xfrm>
            <a:off x="9873615" y="5122307"/>
            <a:ext cx="3026569" cy="333613"/>
          </a:xfrm>
          <a:prstGeom prst="rect">
            <a:avLst/>
          </a:prstGeom>
          <a:noFill/>
          <a:ln/>
        </p:spPr>
        <p:txBody>
          <a:bodyPr wrap="none" lIns="0" tIns="0" rIns="0" bIns="0" rtlCol="0" anchor="t"/>
          <a:lstStyle/>
          <a:p>
            <a:pPr marL="0" indent="0" algn="l">
              <a:lnSpc>
                <a:spcPts val="2600"/>
              </a:lnSpc>
              <a:buNone/>
            </a:pPr>
            <a:r>
              <a:rPr lang="en-US" sz="2100" b="1" dirty="0">
                <a:solidFill>
                  <a:srgbClr val="D7D4CC"/>
                </a:solidFill>
                <a:latin typeface="Comfortaa Bold" pitchFamily="34" charset="0"/>
                <a:ea typeface="Comfortaa Bold" pitchFamily="34" charset="-122"/>
                <a:cs typeface="Comfortaa Bold" pitchFamily="34" charset="-120"/>
              </a:rPr>
              <a:t>No Transferable Skills</a:t>
            </a:r>
            <a:endParaRPr lang="en-US" sz="2100" dirty="0"/>
          </a:p>
        </p:txBody>
      </p:sp>
      <p:sp>
        <p:nvSpPr>
          <p:cNvPr id="12" name="Text 9"/>
          <p:cNvSpPr/>
          <p:nvPr/>
        </p:nvSpPr>
        <p:spPr>
          <a:xfrm>
            <a:off x="9873615" y="5599986"/>
            <a:ext cx="3675936" cy="1537335"/>
          </a:xfrm>
          <a:prstGeom prst="rect">
            <a:avLst/>
          </a:prstGeom>
          <a:noFill/>
          <a:ln/>
        </p:spPr>
        <p:txBody>
          <a:bodyPr wrap="square" lIns="0" tIns="0" rIns="0" bIns="0" rtlCol="0" anchor="t"/>
          <a:lstStyle/>
          <a:p>
            <a:pPr marL="0" indent="0" algn="l">
              <a:lnSpc>
                <a:spcPts val="3000"/>
              </a:lnSpc>
              <a:buNone/>
            </a:pPr>
            <a:r>
              <a:rPr lang="en-US" sz="1850" dirty="0">
                <a:solidFill>
                  <a:srgbClr val="D7D4CC"/>
                </a:solidFill>
                <a:latin typeface="Raleway Medium" pitchFamily="34" charset="0"/>
                <a:ea typeface="Raleway Medium" pitchFamily="34" charset="-122"/>
                <a:cs typeface="Raleway Medium" pitchFamily="34" charset="-120"/>
              </a:rPr>
              <a:t>Lacks organized approaches that develop engineering competencies for real-world applications.</a:t>
            </a:r>
            <a:endParaRPr lang="en-US" sz="1850" dirty="0"/>
          </a:p>
        </p:txBody>
      </p:sp>
      <p:sp>
        <p:nvSpPr>
          <p:cNvPr id="13" name="Rectangle 12">
            <a:extLst>
              <a:ext uri="{FF2B5EF4-FFF2-40B4-BE49-F238E27FC236}">
                <a16:creationId xmlns:a16="http://schemas.microsoft.com/office/drawing/2014/main" id="{792BE3CE-8CBC-7666-84CB-6AEB82446F7C}"/>
              </a:ext>
            </a:extLst>
          </p:cNvPr>
          <p:cNvSpPr/>
          <p:nvPr/>
        </p:nvSpPr>
        <p:spPr>
          <a:xfrm>
            <a:off x="12784975" y="7730836"/>
            <a:ext cx="1845425" cy="498764"/>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572000" y="3771900"/>
            <a:ext cx="5486400" cy="685800"/>
          </a:xfrm>
          <a:prstGeom prst="rect">
            <a:avLst/>
          </a:prstGeom>
          <a:noFill/>
          <a:ln/>
        </p:spPr>
        <p:txBody>
          <a:bodyPr wrap="none" lIns="0" tIns="0" rIns="0" bIns="0" rtlCol="0" anchor="t"/>
          <a:lstStyle/>
          <a:p>
            <a:pPr marL="0" indent="0" algn="ctr">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Methodology</a:t>
            </a:r>
            <a:endParaRPr lang="en-US" sz="4300" dirty="0"/>
          </a:p>
        </p:txBody>
      </p:sp>
      <p:sp>
        <p:nvSpPr>
          <p:cNvPr id="3" name="Rectangle 2">
            <a:extLst>
              <a:ext uri="{FF2B5EF4-FFF2-40B4-BE49-F238E27FC236}">
                <a16:creationId xmlns:a16="http://schemas.microsoft.com/office/drawing/2014/main" id="{89B00534-43AC-172C-C750-0BE9538BBF05}"/>
              </a:ext>
            </a:extLst>
          </p:cNvPr>
          <p:cNvSpPr/>
          <p:nvPr/>
        </p:nvSpPr>
        <p:spPr>
          <a:xfrm>
            <a:off x="12784975" y="7730836"/>
            <a:ext cx="1845425" cy="498764"/>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2307669"/>
            <a:ext cx="7246501"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Framework Requirements</a:t>
            </a:r>
            <a:endParaRPr lang="en-US" sz="4300" dirty="0"/>
          </a:p>
        </p:txBody>
      </p:sp>
      <p:sp>
        <p:nvSpPr>
          <p:cNvPr id="3" name="Text 1"/>
          <p:cNvSpPr/>
          <p:nvPr/>
        </p:nvSpPr>
        <p:spPr>
          <a:xfrm>
            <a:off x="864037" y="3487222"/>
            <a:ext cx="246817" cy="308610"/>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Comfortaa Light" pitchFamily="34" charset="0"/>
                <a:ea typeface="Comfortaa Light" pitchFamily="34" charset="-122"/>
                <a:cs typeface="Comfortaa Light" pitchFamily="34" charset="-120"/>
              </a:rPr>
              <a:t>01</a:t>
            </a:r>
            <a:endParaRPr lang="en-US" sz="1900" dirty="0"/>
          </a:p>
        </p:txBody>
      </p:sp>
      <p:sp>
        <p:nvSpPr>
          <p:cNvPr id="4" name="Shape 2"/>
          <p:cNvSpPr/>
          <p:nvPr/>
        </p:nvSpPr>
        <p:spPr>
          <a:xfrm>
            <a:off x="864037" y="3876318"/>
            <a:ext cx="4136231" cy="30480"/>
          </a:xfrm>
          <a:prstGeom prst="rect">
            <a:avLst/>
          </a:prstGeom>
          <a:solidFill>
            <a:srgbClr val="FFE14D"/>
          </a:solidFill>
          <a:ln/>
        </p:spPr>
      </p:sp>
      <p:sp>
        <p:nvSpPr>
          <p:cNvPr id="5" name="Text 3"/>
          <p:cNvSpPr/>
          <p:nvPr/>
        </p:nvSpPr>
        <p:spPr>
          <a:xfrm>
            <a:off x="864037" y="4060627"/>
            <a:ext cx="3070027"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Systematic Approach</a:t>
            </a:r>
            <a:endParaRPr lang="en-US" sz="2150" dirty="0"/>
          </a:p>
        </p:txBody>
      </p:sp>
      <p:sp>
        <p:nvSpPr>
          <p:cNvPr id="6" name="Text 4"/>
          <p:cNvSpPr/>
          <p:nvPr/>
        </p:nvSpPr>
        <p:spPr>
          <a:xfrm>
            <a:off x="864037" y="4551640"/>
            <a:ext cx="4136231" cy="118514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Methodical design process with clear protocols and documentation requirements.</a:t>
            </a:r>
            <a:endParaRPr lang="en-US" sz="1900" dirty="0"/>
          </a:p>
        </p:txBody>
      </p:sp>
      <p:sp>
        <p:nvSpPr>
          <p:cNvPr id="7" name="Text 5"/>
          <p:cNvSpPr/>
          <p:nvPr/>
        </p:nvSpPr>
        <p:spPr>
          <a:xfrm>
            <a:off x="5247084" y="3487222"/>
            <a:ext cx="246817" cy="308610"/>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Comfortaa Light" pitchFamily="34" charset="0"/>
                <a:ea typeface="Comfortaa Light" pitchFamily="34" charset="-122"/>
                <a:cs typeface="Comfortaa Light" pitchFamily="34" charset="-120"/>
              </a:rPr>
              <a:t>02</a:t>
            </a:r>
            <a:endParaRPr lang="en-US" sz="1900" dirty="0"/>
          </a:p>
        </p:txBody>
      </p:sp>
      <p:sp>
        <p:nvSpPr>
          <p:cNvPr id="8" name="Shape 6"/>
          <p:cNvSpPr/>
          <p:nvPr/>
        </p:nvSpPr>
        <p:spPr>
          <a:xfrm>
            <a:off x="5247084" y="3876318"/>
            <a:ext cx="4136231" cy="30480"/>
          </a:xfrm>
          <a:prstGeom prst="rect">
            <a:avLst/>
          </a:prstGeom>
          <a:solidFill>
            <a:srgbClr val="FFE14D"/>
          </a:solidFill>
          <a:ln/>
        </p:spPr>
      </p:sp>
      <p:sp>
        <p:nvSpPr>
          <p:cNvPr id="9" name="Text 7"/>
          <p:cNvSpPr/>
          <p:nvPr/>
        </p:nvSpPr>
        <p:spPr>
          <a:xfrm>
            <a:off x="5247084" y="4060627"/>
            <a:ext cx="3861435"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Quantitative Measurement</a:t>
            </a:r>
            <a:endParaRPr lang="en-US" sz="2150" dirty="0"/>
          </a:p>
        </p:txBody>
      </p:sp>
      <p:sp>
        <p:nvSpPr>
          <p:cNvPr id="10" name="Text 8"/>
          <p:cNvSpPr/>
          <p:nvPr/>
        </p:nvSpPr>
        <p:spPr>
          <a:xfrm>
            <a:off x="5247084" y="4551640"/>
            <a:ext cx="4136231" cy="118514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Objective performance metrics including distance, airtime, speed, trajectory, and stability scores.</a:t>
            </a:r>
            <a:endParaRPr lang="en-US" sz="1900" dirty="0"/>
          </a:p>
        </p:txBody>
      </p:sp>
      <p:sp>
        <p:nvSpPr>
          <p:cNvPr id="11" name="Text 9"/>
          <p:cNvSpPr/>
          <p:nvPr/>
        </p:nvSpPr>
        <p:spPr>
          <a:xfrm>
            <a:off x="9630132" y="3487222"/>
            <a:ext cx="246817" cy="308610"/>
          </a:xfrm>
          <a:prstGeom prst="rect">
            <a:avLst/>
          </a:prstGeom>
          <a:noFill/>
          <a:ln/>
        </p:spPr>
        <p:txBody>
          <a:bodyPr wrap="none" lIns="0" tIns="0" rIns="0" bIns="0" rtlCol="0" anchor="t"/>
          <a:lstStyle/>
          <a:p>
            <a:pPr marL="0" indent="0" algn="l">
              <a:lnSpc>
                <a:spcPts val="3100"/>
              </a:lnSpc>
              <a:buNone/>
            </a:pPr>
            <a:r>
              <a:rPr lang="en-US" sz="1900" dirty="0">
                <a:solidFill>
                  <a:srgbClr val="D7D4CC"/>
                </a:solidFill>
                <a:latin typeface="Comfortaa Light" pitchFamily="34" charset="0"/>
                <a:ea typeface="Comfortaa Light" pitchFamily="34" charset="-122"/>
                <a:cs typeface="Comfortaa Light" pitchFamily="34" charset="-120"/>
              </a:rPr>
              <a:t>03</a:t>
            </a:r>
            <a:endParaRPr lang="en-US" sz="1900" dirty="0"/>
          </a:p>
        </p:txBody>
      </p:sp>
      <p:sp>
        <p:nvSpPr>
          <p:cNvPr id="12" name="Shape 10"/>
          <p:cNvSpPr/>
          <p:nvPr/>
        </p:nvSpPr>
        <p:spPr>
          <a:xfrm>
            <a:off x="9630132" y="3876318"/>
            <a:ext cx="4136231" cy="30480"/>
          </a:xfrm>
          <a:prstGeom prst="rect">
            <a:avLst/>
          </a:prstGeom>
          <a:solidFill>
            <a:srgbClr val="FFE14D"/>
          </a:solidFill>
          <a:ln/>
        </p:spPr>
      </p:sp>
      <p:sp>
        <p:nvSpPr>
          <p:cNvPr id="13" name="Text 11"/>
          <p:cNvSpPr/>
          <p:nvPr/>
        </p:nvSpPr>
        <p:spPr>
          <a:xfrm>
            <a:off x="9630132" y="4060627"/>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Repeatable Results</a:t>
            </a:r>
            <a:endParaRPr lang="en-US" sz="2150" dirty="0"/>
          </a:p>
        </p:txBody>
      </p:sp>
      <p:sp>
        <p:nvSpPr>
          <p:cNvPr id="14" name="Text 12"/>
          <p:cNvSpPr/>
          <p:nvPr/>
        </p:nvSpPr>
        <p:spPr>
          <a:xfrm>
            <a:off x="9630132" y="4551640"/>
            <a:ext cx="4136231" cy="1185148"/>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Reproducible methodology that works consistently across different users and testing sessions.</a:t>
            </a:r>
            <a:endParaRPr lang="en-US" sz="1900" dirty="0"/>
          </a:p>
        </p:txBody>
      </p:sp>
      <p:sp>
        <p:nvSpPr>
          <p:cNvPr id="15" name="Rectangle 14">
            <a:extLst>
              <a:ext uri="{FF2B5EF4-FFF2-40B4-BE49-F238E27FC236}">
                <a16:creationId xmlns:a16="http://schemas.microsoft.com/office/drawing/2014/main" id="{A0CA9244-E969-A17F-8C34-4DB0145ED139}"/>
              </a:ext>
            </a:extLst>
          </p:cNvPr>
          <p:cNvSpPr/>
          <p:nvPr/>
        </p:nvSpPr>
        <p:spPr>
          <a:xfrm>
            <a:off x="12784975" y="7730836"/>
            <a:ext cx="1845425" cy="498764"/>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1461968"/>
            <a:ext cx="5486400" cy="685800"/>
          </a:xfrm>
          <a:prstGeom prst="rect">
            <a:avLst/>
          </a:prstGeom>
          <a:noFill/>
          <a:ln/>
        </p:spPr>
        <p:txBody>
          <a:bodyPr wrap="none" lIns="0" tIns="0" rIns="0" bIns="0" rtlCol="0" anchor="t"/>
          <a:lstStyle/>
          <a:p>
            <a:pPr marL="0" indent="0" algn="l">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Reference Points</a:t>
            </a:r>
            <a:endParaRPr lang="en-US" sz="4300" dirty="0"/>
          </a:p>
        </p:txBody>
      </p:sp>
      <p:sp>
        <p:nvSpPr>
          <p:cNvPr id="3" name="Shape 1"/>
          <p:cNvSpPr/>
          <p:nvPr/>
        </p:nvSpPr>
        <p:spPr>
          <a:xfrm>
            <a:off x="864037" y="3011805"/>
            <a:ext cx="6327696" cy="3755827"/>
          </a:xfrm>
          <a:prstGeom prst="roundRect">
            <a:avLst>
              <a:gd name="adj" fmla="val 3895"/>
            </a:avLst>
          </a:prstGeom>
          <a:solidFill>
            <a:srgbClr val="27272B"/>
          </a:solidFill>
          <a:ln/>
        </p:spPr>
      </p:sp>
      <p:sp>
        <p:nvSpPr>
          <p:cNvPr id="4" name="Shape 2"/>
          <p:cNvSpPr/>
          <p:nvPr/>
        </p:nvSpPr>
        <p:spPr>
          <a:xfrm>
            <a:off x="864037" y="2981325"/>
            <a:ext cx="6327696" cy="121920"/>
          </a:xfrm>
          <a:prstGeom prst="roundRect">
            <a:avLst>
              <a:gd name="adj" fmla="val 303750"/>
            </a:avLst>
          </a:prstGeom>
          <a:solidFill>
            <a:srgbClr val="FFE14D"/>
          </a:solidFill>
          <a:ln/>
        </p:spPr>
      </p:sp>
      <p:sp>
        <p:nvSpPr>
          <p:cNvPr id="5" name="Shape 3"/>
          <p:cNvSpPr/>
          <p:nvPr/>
        </p:nvSpPr>
        <p:spPr>
          <a:xfrm>
            <a:off x="3657600" y="2641521"/>
            <a:ext cx="740569" cy="740569"/>
          </a:xfrm>
          <a:prstGeom prst="roundRect">
            <a:avLst>
              <a:gd name="adj" fmla="val 123473"/>
            </a:avLst>
          </a:prstGeom>
          <a:solidFill>
            <a:srgbClr val="FFE14D"/>
          </a:solidFill>
          <a:ln/>
        </p:spPr>
      </p:sp>
      <p:sp>
        <p:nvSpPr>
          <p:cNvPr id="6" name="Text 4"/>
          <p:cNvSpPr/>
          <p:nvPr/>
        </p:nvSpPr>
        <p:spPr>
          <a:xfrm>
            <a:off x="3879771" y="2826663"/>
            <a:ext cx="296228" cy="370284"/>
          </a:xfrm>
          <a:prstGeom prst="rect">
            <a:avLst/>
          </a:prstGeom>
          <a:noFill/>
          <a:ln/>
        </p:spPr>
        <p:txBody>
          <a:bodyPr wrap="none" lIns="0" tIns="0" rIns="0" bIns="0" rtlCol="0" anchor="t"/>
          <a:lstStyle/>
          <a:p>
            <a:pPr marL="0" indent="0" algn="l">
              <a:lnSpc>
                <a:spcPts val="3700"/>
              </a:lnSpc>
              <a:buNone/>
            </a:pPr>
            <a:r>
              <a:rPr lang="en-US" sz="2300" b="1" dirty="0">
                <a:solidFill>
                  <a:srgbClr val="000000"/>
                </a:solidFill>
                <a:latin typeface="Comfortaa Bold" pitchFamily="34" charset="0"/>
                <a:ea typeface="Comfortaa Bold" pitchFamily="34" charset="-122"/>
                <a:cs typeface="Comfortaa Bold" pitchFamily="34" charset="-120"/>
              </a:rPr>
              <a:t> 1</a:t>
            </a:r>
            <a:endParaRPr lang="en-US" sz="2300" dirty="0"/>
          </a:p>
        </p:txBody>
      </p:sp>
      <p:sp>
        <p:nvSpPr>
          <p:cNvPr id="7" name="Text 5"/>
          <p:cNvSpPr/>
          <p:nvPr/>
        </p:nvSpPr>
        <p:spPr>
          <a:xfrm>
            <a:off x="1141333" y="3629025"/>
            <a:ext cx="4700826"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Baseline Model: The Classic Dart</a:t>
            </a:r>
            <a:endParaRPr lang="en-US" sz="2150" dirty="0"/>
          </a:p>
        </p:txBody>
      </p:sp>
      <p:sp>
        <p:nvSpPr>
          <p:cNvPr id="8" name="Text 6"/>
          <p:cNvSpPr/>
          <p:nvPr/>
        </p:nvSpPr>
        <p:spPr>
          <a:xfrm>
            <a:off x="1141333" y="4120039"/>
            <a:ext cx="5773103" cy="1975247"/>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Establishes a minimum flight reference. The classic paper dart is ideal due to its ease of folding, reliable flight, and clear room for improvement. It provides a measurable starting point for any new design.</a:t>
            </a:r>
            <a:endParaRPr lang="en-US" sz="1900" dirty="0"/>
          </a:p>
        </p:txBody>
      </p:sp>
      <p:sp>
        <p:nvSpPr>
          <p:cNvPr id="9" name="Shape 7"/>
          <p:cNvSpPr/>
          <p:nvPr/>
        </p:nvSpPr>
        <p:spPr>
          <a:xfrm>
            <a:off x="7438549" y="3011805"/>
            <a:ext cx="6327815" cy="3755827"/>
          </a:xfrm>
          <a:prstGeom prst="roundRect">
            <a:avLst>
              <a:gd name="adj" fmla="val 3895"/>
            </a:avLst>
          </a:prstGeom>
          <a:solidFill>
            <a:srgbClr val="27272B"/>
          </a:solidFill>
          <a:ln/>
        </p:spPr>
      </p:sp>
      <p:sp>
        <p:nvSpPr>
          <p:cNvPr id="10" name="Shape 8"/>
          <p:cNvSpPr/>
          <p:nvPr/>
        </p:nvSpPr>
        <p:spPr>
          <a:xfrm>
            <a:off x="7438549" y="2981325"/>
            <a:ext cx="6327815" cy="121920"/>
          </a:xfrm>
          <a:prstGeom prst="roundRect">
            <a:avLst>
              <a:gd name="adj" fmla="val 303750"/>
            </a:avLst>
          </a:prstGeom>
          <a:solidFill>
            <a:srgbClr val="FFE14D"/>
          </a:solidFill>
          <a:ln/>
        </p:spPr>
      </p:sp>
      <p:sp>
        <p:nvSpPr>
          <p:cNvPr id="11" name="Shape 9"/>
          <p:cNvSpPr/>
          <p:nvPr/>
        </p:nvSpPr>
        <p:spPr>
          <a:xfrm>
            <a:off x="10232112" y="2641521"/>
            <a:ext cx="740569" cy="740569"/>
          </a:xfrm>
          <a:prstGeom prst="roundRect">
            <a:avLst>
              <a:gd name="adj" fmla="val 123473"/>
            </a:avLst>
          </a:prstGeom>
          <a:solidFill>
            <a:srgbClr val="FFE14D"/>
          </a:solidFill>
          <a:ln/>
        </p:spPr>
      </p:sp>
      <p:sp>
        <p:nvSpPr>
          <p:cNvPr id="12" name="Text 10"/>
          <p:cNvSpPr/>
          <p:nvPr/>
        </p:nvSpPr>
        <p:spPr>
          <a:xfrm>
            <a:off x="10437657" y="2784994"/>
            <a:ext cx="296228" cy="370284"/>
          </a:xfrm>
          <a:prstGeom prst="rect">
            <a:avLst/>
          </a:prstGeom>
          <a:noFill/>
          <a:ln/>
        </p:spPr>
        <p:txBody>
          <a:bodyPr wrap="none" lIns="0" tIns="0" rIns="0" bIns="0" rtlCol="0" anchor="t"/>
          <a:lstStyle/>
          <a:p>
            <a:pPr marL="0" indent="0" algn="ctr">
              <a:lnSpc>
                <a:spcPts val="3700"/>
              </a:lnSpc>
              <a:buNone/>
            </a:pPr>
            <a:r>
              <a:rPr lang="en-US" sz="2300" b="1" dirty="0">
                <a:solidFill>
                  <a:srgbClr val="000000"/>
                </a:solidFill>
                <a:latin typeface="Comfortaa Bold" pitchFamily="34" charset="0"/>
                <a:ea typeface="Comfortaa Bold" pitchFamily="34" charset="-122"/>
                <a:cs typeface="Comfortaa Bold" pitchFamily="34" charset="-120"/>
              </a:rPr>
              <a:t>2</a:t>
            </a:r>
            <a:endParaRPr lang="en-US" sz="2300" dirty="0"/>
          </a:p>
        </p:txBody>
      </p:sp>
      <p:sp>
        <p:nvSpPr>
          <p:cNvPr id="13" name="Text 11"/>
          <p:cNvSpPr/>
          <p:nvPr/>
        </p:nvSpPr>
        <p:spPr>
          <a:xfrm>
            <a:off x="7715845" y="3629025"/>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D7D4CC"/>
                </a:solidFill>
                <a:latin typeface="Comfortaa Bold" pitchFamily="34" charset="0"/>
                <a:ea typeface="Comfortaa Bold" pitchFamily="34" charset="-122"/>
                <a:cs typeface="Comfortaa Bold" pitchFamily="34" charset="-120"/>
              </a:rPr>
              <a:t>Benchmark Model</a:t>
            </a:r>
            <a:endParaRPr lang="en-US" sz="2150" dirty="0"/>
          </a:p>
        </p:txBody>
      </p:sp>
      <p:sp>
        <p:nvSpPr>
          <p:cNvPr id="14" name="Text 12"/>
          <p:cNvSpPr/>
          <p:nvPr/>
        </p:nvSpPr>
        <p:spPr>
          <a:xfrm>
            <a:off x="7715845" y="4120039"/>
            <a:ext cx="5773222" cy="2370296"/>
          </a:xfrm>
          <a:prstGeom prst="rect">
            <a:avLst/>
          </a:prstGeom>
          <a:noFill/>
          <a:ln/>
        </p:spPr>
        <p:txBody>
          <a:bodyPr wrap="square" lIns="0" tIns="0" rIns="0" bIns="0" rtlCol="0" anchor="t"/>
          <a:lstStyle/>
          <a:p>
            <a:pPr marL="0" indent="0" algn="l">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Defines an excellent performance target. This model should fly far and demonstrate solid overall flight. Benchmarks offer insights into advanced design elements like control surface integration and optimal center of mass positioning.</a:t>
            </a:r>
            <a:endParaRPr lang="en-US" sz="1900" dirty="0"/>
          </a:p>
        </p:txBody>
      </p:sp>
      <p:sp>
        <p:nvSpPr>
          <p:cNvPr id="15" name="Rectangle 14">
            <a:extLst>
              <a:ext uri="{FF2B5EF4-FFF2-40B4-BE49-F238E27FC236}">
                <a16:creationId xmlns:a16="http://schemas.microsoft.com/office/drawing/2014/main" id="{0EFCA374-DBBD-D155-23E1-2673E3506EB1}"/>
              </a:ext>
            </a:extLst>
          </p:cNvPr>
          <p:cNvSpPr/>
          <p:nvPr/>
        </p:nvSpPr>
        <p:spPr>
          <a:xfrm>
            <a:off x="12784975" y="7730836"/>
            <a:ext cx="1845425" cy="498764"/>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1438</Words>
  <Application>Microsoft Office PowerPoint</Application>
  <PresentationFormat>Custom</PresentationFormat>
  <Paragraphs>213</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Comfortaa Bold</vt:lpstr>
      <vt:lpstr>Arial</vt:lpstr>
      <vt:lpstr>Raleway Medium</vt:lpstr>
      <vt:lpstr>Comfortaa Light</vt:lpstr>
      <vt:lpstr>Consolas</vt:lpstr>
      <vt:lpstr>Comfortaa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user</cp:lastModifiedBy>
  <cp:revision>4</cp:revision>
  <dcterms:created xsi:type="dcterms:W3CDTF">2025-09-25T06:37:42Z</dcterms:created>
  <dcterms:modified xsi:type="dcterms:W3CDTF">2025-09-26T17:51:41Z</dcterms:modified>
</cp:coreProperties>
</file>